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61" r:id="rId4"/>
    <p:sldId id="259" r:id="rId5"/>
    <p:sldId id="287" r:id="rId6"/>
    <p:sldId id="262" r:id="rId7"/>
    <p:sldId id="284" r:id="rId8"/>
    <p:sldId id="285" r:id="rId9"/>
    <p:sldId id="289" r:id="rId10"/>
    <p:sldId id="290" r:id="rId11"/>
    <p:sldId id="291" r:id="rId12"/>
    <p:sldId id="260" r:id="rId13"/>
    <p:sldId id="271" r:id="rId14"/>
    <p:sldId id="273" r:id="rId15"/>
    <p:sldId id="279" r:id="rId16"/>
    <p:sldId id="264" r:id="rId17"/>
    <p:sldId id="278" r:id="rId18"/>
    <p:sldId id="283" r:id="rId19"/>
    <p:sldId id="280" r:id="rId20"/>
    <p:sldId id="281" r:id="rId21"/>
    <p:sldId id="286" r:id="rId22"/>
    <p:sldId id="288" r:id="rId23"/>
    <p:sldId id="282" r:id="rId24"/>
    <p:sldId id="272" r:id="rId25"/>
    <p:sldId id="274" r:id="rId26"/>
  </p:sldIdLst>
  <p:sldSz cx="18288000" cy="10287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Knewave" panose="02000806000000020004" pitchFamily="2" charset="77"/>
      <p:regular r:id="rId32"/>
    </p:embeddedFont>
    <p:embeddedFont>
      <p:font typeface="Poppins" pitchFamily="2" charset="77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95"/>
    <p:restoredTop sz="94679"/>
  </p:normalViewPr>
  <p:slideViewPr>
    <p:cSldViewPr snapToGrid="0">
      <p:cViewPr varScale="1">
        <p:scale>
          <a:sx n="69" d="100"/>
          <a:sy n="69" d="100"/>
        </p:scale>
        <p:origin x="640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35593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7391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9901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99534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90346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0488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68240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94992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20318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82322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1351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10242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73924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1168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11" Type="http://schemas.openxmlformats.org/officeDocument/2006/relationships/image" Target="../media/image35.png"/><Relationship Id="rId5" Type="http://schemas.openxmlformats.org/officeDocument/2006/relationships/image" Target="../media/image20.png"/><Relationship Id="rId10" Type="http://schemas.openxmlformats.org/officeDocument/2006/relationships/image" Target="../media/image34.png"/><Relationship Id="rId4" Type="http://schemas.openxmlformats.org/officeDocument/2006/relationships/image" Target="../media/image19.png"/><Relationship Id="rId9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1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1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1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6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3.png"/><Relationship Id="rId4" Type="http://schemas.openxmlformats.org/officeDocument/2006/relationships/hyperlink" Target="https://www.kaggle.com/datasets/amruthayenikonda/coffee-chain-sales-dataset/data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5.png"/><Relationship Id="rId5" Type="http://schemas.openxmlformats.org/officeDocument/2006/relationships/image" Target="../media/image63.png"/><Relationship Id="rId4" Type="http://schemas.openxmlformats.org/officeDocument/2006/relationships/image" Target="../media/image6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13"/>
          <p:cNvGrpSpPr/>
          <p:nvPr/>
        </p:nvGrpSpPr>
        <p:grpSpPr>
          <a:xfrm>
            <a:off x="1466505" y="1474091"/>
            <a:ext cx="15354991" cy="5866232"/>
            <a:chOff x="0" y="-38100"/>
            <a:chExt cx="1163489" cy="444500"/>
          </a:xfrm>
        </p:grpSpPr>
        <p:sp>
          <p:nvSpPr>
            <p:cNvPr id="86" name="Google Shape;86;p13"/>
            <p:cNvSpPr/>
            <p:nvPr/>
          </p:nvSpPr>
          <p:spPr>
            <a:xfrm>
              <a:off x="0" y="0"/>
              <a:ext cx="1163488" cy="406400"/>
            </a:xfrm>
            <a:custGeom>
              <a:avLst/>
              <a:gdLst/>
              <a:ahLst/>
              <a:cxnLst/>
              <a:rect l="l" t="t" r="r" b="b"/>
              <a:pathLst>
                <a:path w="1163488" h="406400" extrusionOk="0">
                  <a:moveTo>
                    <a:pt x="960288" y="0"/>
                  </a:moveTo>
                  <a:cubicBezTo>
                    <a:pt x="1072513" y="0"/>
                    <a:pt x="1163488" y="90976"/>
                    <a:pt x="1163488" y="203200"/>
                  </a:cubicBezTo>
                  <a:cubicBezTo>
                    <a:pt x="1163488" y="315424"/>
                    <a:pt x="1072513" y="406400"/>
                    <a:pt x="96028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F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 txBox="1"/>
            <p:nvPr/>
          </p:nvSpPr>
          <p:spPr>
            <a:xfrm>
              <a:off x="0" y="-38100"/>
              <a:ext cx="1163489" cy="44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13"/>
          <p:cNvSpPr/>
          <p:nvPr/>
        </p:nvSpPr>
        <p:spPr>
          <a:xfrm>
            <a:off x="4154901" y="7843143"/>
            <a:ext cx="10314134" cy="1892932"/>
          </a:xfrm>
          <a:prstGeom prst="roundRect">
            <a:avLst>
              <a:gd name="adj" fmla="val 50000"/>
            </a:avLst>
          </a:prstGeom>
          <a:solidFill>
            <a:srgbClr val="FDF2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r>
              <a:rPr lang="en-US" sz="2800" dirty="0">
                <a:solidFill>
                  <a:srgbClr val="664E43"/>
                </a:solidFill>
                <a:latin typeface="Knewave"/>
                <a:sym typeface="Calibri"/>
              </a:rPr>
              <a:t>BY-  KUAN-YU CHI (KEN) &amp;  BHAGYASHRI KADAM (BK)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r>
              <a:rPr lang="en-US" sz="2800" dirty="0">
                <a:solidFill>
                  <a:srgbClr val="664E43"/>
                </a:solidFill>
                <a:latin typeface="Knewave"/>
                <a:sym typeface="Calibri"/>
              </a:rPr>
              <a:t>PROFESSOR – VENKATA DUVVURI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r>
              <a:rPr lang="en-US" sz="2800" dirty="0">
                <a:solidFill>
                  <a:srgbClr val="664E43"/>
                </a:solidFill>
                <a:latin typeface="Knewave"/>
                <a:sym typeface="Calibri"/>
              </a:rPr>
              <a:t>DATE – 13th Dec 2023</a:t>
            </a:r>
            <a:endParaRPr sz="2800" dirty="0">
              <a:solidFill>
                <a:srgbClr val="664E43"/>
              </a:solidFill>
              <a:latin typeface="Knewave"/>
              <a:sym typeface="Calibri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2120139" y="3083801"/>
            <a:ext cx="14047800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ALY6030 -  Final Project</a:t>
            </a:r>
            <a:endParaRPr lang="en-US" sz="7200" dirty="0"/>
          </a:p>
        </p:txBody>
      </p:sp>
      <p:pic>
        <p:nvPicPr>
          <p:cNvPr id="91" name="Google Shape;9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21900" y="-1728961"/>
            <a:ext cx="5376800" cy="63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100" y="6775083"/>
            <a:ext cx="4798900" cy="4570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593325" y="550925"/>
            <a:ext cx="7326049" cy="4588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121625" y="6545367"/>
            <a:ext cx="3674325" cy="487798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0;p13">
            <a:extLst>
              <a:ext uri="{FF2B5EF4-FFF2-40B4-BE49-F238E27FC236}">
                <a16:creationId xmlns:a16="http://schemas.microsoft.com/office/drawing/2014/main" id="{C9363C49-D102-8451-7E24-9D6B0DD059C9}"/>
              </a:ext>
            </a:extLst>
          </p:cNvPr>
          <p:cNvSpPr txBox="1"/>
          <p:nvPr/>
        </p:nvSpPr>
        <p:spPr>
          <a:xfrm>
            <a:off x="2138068" y="4656290"/>
            <a:ext cx="14047800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Coffee Chain Sales Analysis </a:t>
            </a:r>
            <a:endParaRPr lang="en-US" sz="7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60;p19">
            <a:extLst>
              <a:ext uri="{FF2B5EF4-FFF2-40B4-BE49-F238E27FC236}">
                <a16:creationId xmlns:a16="http://schemas.microsoft.com/office/drawing/2014/main" id="{3F98DFE4-6054-F04A-EDA4-A8EDA8332F6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36;p17">
            <a:extLst>
              <a:ext uri="{FF2B5EF4-FFF2-40B4-BE49-F238E27FC236}">
                <a16:creationId xmlns:a16="http://schemas.microsoft.com/office/drawing/2014/main" id="{A7F9D0E6-538B-72A3-59EF-2F1D9608CFF4}"/>
              </a:ext>
            </a:extLst>
          </p:cNvPr>
          <p:cNvSpPr txBox="1"/>
          <p:nvPr/>
        </p:nvSpPr>
        <p:spPr>
          <a:xfrm>
            <a:off x="1989465" y="89396"/>
            <a:ext cx="15144795" cy="1561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NORMALIZATION</a:t>
            </a:r>
            <a:r>
              <a:rPr lang="zh-TW" alt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 </a:t>
            </a:r>
            <a:r>
              <a:rPr lang="en-US" altLang="zh-TW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– Dimension Tables </a:t>
            </a:r>
            <a:endParaRPr sz="7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661C17-2842-38DC-3DC2-963FC1E8C850}"/>
              </a:ext>
            </a:extLst>
          </p:cNvPr>
          <p:cNvSpPr txBox="1"/>
          <p:nvPr/>
        </p:nvSpPr>
        <p:spPr>
          <a:xfrm>
            <a:off x="5016054" y="1465535"/>
            <a:ext cx="1698625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Final Tables after 3NF Normalization</a:t>
            </a:r>
          </a:p>
        </p:txBody>
      </p:sp>
      <p:sp>
        <p:nvSpPr>
          <p:cNvPr id="24" name="Google Shape;151;g245ff388c53_2_210">
            <a:extLst>
              <a:ext uri="{FF2B5EF4-FFF2-40B4-BE49-F238E27FC236}">
                <a16:creationId xmlns:a16="http://schemas.microsoft.com/office/drawing/2014/main" id="{4D8CCED6-1230-FB2E-CDF3-9F3FEB48C98A}"/>
              </a:ext>
            </a:extLst>
          </p:cNvPr>
          <p:cNvSpPr/>
          <p:nvPr/>
        </p:nvSpPr>
        <p:spPr>
          <a:xfrm>
            <a:off x="-21771" y="7470"/>
            <a:ext cx="1861554" cy="1469385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50;g245ff388c53_2_210">
            <a:extLst>
              <a:ext uri="{FF2B5EF4-FFF2-40B4-BE49-F238E27FC236}">
                <a16:creationId xmlns:a16="http://schemas.microsoft.com/office/drawing/2014/main" id="{5820FA2F-A815-F2B2-FA40-4D4FFE199155}"/>
              </a:ext>
            </a:extLst>
          </p:cNvPr>
          <p:cNvSpPr/>
          <p:nvPr/>
        </p:nvSpPr>
        <p:spPr>
          <a:xfrm rot="10799990">
            <a:off x="16316881" y="8701567"/>
            <a:ext cx="1971118" cy="1555869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Picture 4">
            <a:extLst>
              <a:ext uri="{FF2B5EF4-FFF2-40B4-BE49-F238E27FC236}">
                <a16:creationId xmlns:a16="http://schemas.microsoft.com/office/drawing/2014/main" id="{9C65E3B0-4C86-EFC3-C329-5B61F913C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9469" y="3794238"/>
            <a:ext cx="3573137" cy="652486"/>
          </a:xfrm>
          <a:custGeom>
            <a:avLst/>
            <a:gdLst>
              <a:gd name="connsiteX0" fmla="*/ 0 w 3573137"/>
              <a:gd name="connsiteY0" fmla="*/ 0 h 652486"/>
              <a:gd name="connsiteX1" fmla="*/ 559791 w 3573137"/>
              <a:gd name="connsiteY1" fmla="*/ 0 h 652486"/>
              <a:gd name="connsiteX2" fmla="*/ 1048120 w 3573137"/>
              <a:gd name="connsiteY2" fmla="*/ 0 h 652486"/>
              <a:gd name="connsiteX3" fmla="*/ 1572180 w 3573137"/>
              <a:gd name="connsiteY3" fmla="*/ 0 h 652486"/>
              <a:gd name="connsiteX4" fmla="*/ 2203434 w 3573137"/>
              <a:gd name="connsiteY4" fmla="*/ 0 h 652486"/>
              <a:gd name="connsiteX5" fmla="*/ 2763226 w 3573137"/>
              <a:gd name="connsiteY5" fmla="*/ 0 h 652486"/>
              <a:gd name="connsiteX6" fmla="*/ 3573137 w 3573137"/>
              <a:gd name="connsiteY6" fmla="*/ 0 h 652486"/>
              <a:gd name="connsiteX7" fmla="*/ 3573137 w 3573137"/>
              <a:gd name="connsiteY7" fmla="*/ 332768 h 652486"/>
              <a:gd name="connsiteX8" fmla="*/ 3573137 w 3573137"/>
              <a:gd name="connsiteY8" fmla="*/ 652486 h 652486"/>
              <a:gd name="connsiteX9" fmla="*/ 2977614 w 3573137"/>
              <a:gd name="connsiteY9" fmla="*/ 652486 h 652486"/>
              <a:gd name="connsiteX10" fmla="*/ 2453554 w 3573137"/>
              <a:gd name="connsiteY10" fmla="*/ 652486 h 652486"/>
              <a:gd name="connsiteX11" fmla="*/ 1786569 w 3573137"/>
              <a:gd name="connsiteY11" fmla="*/ 652486 h 652486"/>
              <a:gd name="connsiteX12" fmla="*/ 1226777 w 3573137"/>
              <a:gd name="connsiteY12" fmla="*/ 652486 h 652486"/>
              <a:gd name="connsiteX13" fmla="*/ 738448 w 3573137"/>
              <a:gd name="connsiteY13" fmla="*/ 652486 h 652486"/>
              <a:gd name="connsiteX14" fmla="*/ 0 w 3573137"/>
              <a:gd name="connsiteY14" fmla="*/ 652486 h 652486"/>
              <a:gd name="connsiteX15" fmla="*/ 0 w 3573137"/>
              <a:gd name="connsiteY15" fmla="*/ 339293 h 652486"/>
              <a:gd name="connsiteX16" fmla="*/ 0 w 3573137"/>
              <a:gd name="connsiteY16" fmla="*/ 0 h 652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73137" h="652486" fill="none" extrusionOk="0">
                <a:moveTo>
                  <a:pt x="0" y="0"/>
                </a:moveTo>
                <a:cubicBezTo>
                  <a:pt x="241501" y="-6883"/>
                  <a:pt x="396516" y="4664"/>
                  <a:pt x="559791" y="0"/>
                </a:cubicBezTo>
                <a:cubicBezTo>
                  <a:pt x="723066" y="-4664"/>
                  <a:pt x="886115" y="42387"/>
                  <a:pt x="1048120" y="0"/>
                </a:cubicBezTo>
                <a:cubicBezTo>
                  <a:pt x="1210125" y="-42387"/>
                  <a:pt x="1405502" y="12631"/>
                  <a:pt x="1572180" y="0"/>
                </a:cubicBezTo>
                <a:cubicBezTo>
                  <a:pt x="1738858" y="-12631"/>
                  <a:pt x="2049149" y="10338"/>
                  <a:pt x="2203434" y="0"/>
                </a:cubicBezTo>
                <a:cubicBezTo>
                  <a:pt x="2357719" y="-10338"/>
                  <a:pt x="2589132" y="46872"/>
                  <a:pt x="2763226" y="0"/>
                </a:cubicBezTo>
                <a:cubicBezTo>
                  <a:pt x="2937320" y="-46872"/>
                  <a:pt x="3386927" y="97027"/>
                  <a:pt x="3573137" y="0"/>
                </a:cubicBezTo>
                <a:cubicBezTo>
                  <a:pt x="3600758" y="126547"/>
                  <a:pt x="3551169" y="199005"/>
                  <a:pt x="3573137" y="332768"/>
                </a:cubicBezTo>
                <a:cubicBezTo>
                  <a:pt x="3595105" y="466531"/>
                  <a:pt x="3572192" y="542175"/>
                  <a:pt x="3573137" y="652486"/>
                </a:cubicBezTo>
                <a:cubicBezTo>
                  <a:pt x="3337045" y="721016"/>
                  <a:pt x="3157071" y="635110"/>
                  <a:pt x="2977614" y="652486"/>
                </a:cubicBezTo>
                <a:cubicBezTo>
                  <a:pt x="2798157" y="669862"/>
                  <a:pt x="2700543" y="621778"/>
                  <a:pt x="2453554" y="652486"/>
                </a:cubicBezTo>
                <a:cubicBezTo>
                  <a:pt x="2206565" y="683194"/>
                  <a:pt x="2045023" y="588419"/>
                  <a:pt x="1786569" y="652486"/>
                </a:cubicBezTo>
                <a:cubicBezTo>
                  <a:pt x="1528116" y="716553"/>
                  <a:pt x="1438457" y="641452"/>
                  <a:pt x="1226777" y="652486"/>
                </a:cubicBezTo>
                <a:cubicBezTo>
                  <a:pt x="1015097" y="663520"/>
                  <a:pt x="948597" y="605081"/>
                  <a:pt x="738448" y="652486"/>
                </a:cubicBezTo>
                <a:cubicBezTo>
                  <a:pt x="528299" y="699891"/>
                  <a:pt x="163923" y="577437"/>
                  <a:pt x="0" y="652486"/>
                </a:cubicBezTo>
                <a:cubicBezTo>
                  <a:pt x="-19280" y="534779"/>
                  <a:pt x="27012" y="436580"/>
                  <a:pt x="0" y="339293"/>
                </a:cubicBezTo>
                <a:cubicBezTo>
                  <a:pt x="-27012" y="242006"/>
                  <a:pt x="3118" y="98943"/>
                  <a:pt x="0" y="0"/>
                </a:cubicBezTo>
                <a:close/>
              </a:path>
              <a:path w="3573137" h="652486" stroke="0" extrusionOk="0">
                <a:moveTo>
                  <a:pt x="0" y="0"/>
                </a:moveTo>
                <a:cubicBezTo>
                  <a:pt x="246973" y="-53852"/>
                  <a:pt x="372449" y="29183"/>
                  <a:pt x="559791" y="0"/>
                </a:cubicBezTo>
                <a:cubicBezTo>
                  <a:pt x="747133" y="-29183"/>
                  <a:pt x="942053" y="58236"/>
                  <a:pt x="1048120" y="0"/>
                </a:cubicBezTo>
                <a:cubicBezTo>
                  <a:pt x="1154187" y="-58236"/>
                  <a:pt x="1556590" y="55040"/>
                  <a:pt x="1715106" y="0"/>
                </a:cubicBezTo>
                <a:cubicBezTo>
                  <a:pt x="1873622" y="-55040"/>
                  <a:pt x="2141414" y="9001"/>
                  <a:pt x="2274897" y="0"/>
                </a:cubicBezTo>
                <a:cubicBezTo>
                  <a:pt x="2408380" y="-9001"/>
                  <a:pt x="2697686" y="27315"/>
                  <a:pt x="2834689" y="0"/>
                </a:cubicBezTo>
                <a:cubicBezTo>
                  <a:pt x="2971692" y="-27315"/>
                  <a:pt x="3418983" y="22402"/>
                  <a:pt x="3573137" y="0"/>
                </a:cubicBezTo>
                <a:cubicBezTo>
                  <a:pt x="3594907" y="84165"/>
                  <a:pt x="3569163" y="193336"/>
                  <a:pt x="3573137" y="313193"/>
                </a:cubicBezTo>
                <a:cubicBezTo>
                  <a:pt x="3577111" y="433050"/>
                  <a:pt x="3534412" y="539824"/>
                  <a:pt x="3573137" y="652486"/>
                </a:cubicBezTo>
                <a:cubicBezTo>
                  <a:pt x="3384714" y="667978"/>
                  <a:pt x="3270947" y="618858"/>
                  <a:pt x="3049077" y="652486"/>
                </a:cubicBezTo>
                <a:cubicBezTo>
                  <a:pt x="2827207" y="686114"/>
                  <a:pt x="2664140" y="593151"/>
                  <a:pt x="2453554" y="652486"/>
                </a:cubicBezTo>
                <a:cubicBezTo>
                  <a:pt x="2242968" y="711821"/>
                  <a:pt x="2140513" y="640962"/>
                  <a:pt x="1858031" y="652486"/>
                </a:cubicBezTo>
                <a:cubicBezTo>
                  <a:pt x="1575549" y="664010"/>
                  <a:pt x="1489929" y="590870"/>
                  <a:pt x="1298240" y="652486"/>
                </a:cubicBezTo>
                <a:cubicBezTo>
                  <a:pt x="1106551" y="714102"/>
                  <a:pt x="769980" y="628067"/>
                  <a:pt x="631254" y="652486"/>
                </a:cubicBezTo>
                <a:cubicBezTo>
                  <a:pt x="492528" y="676905"/>
                  <a:pt x="177918" y="586788"/>
                  <a:pt x="0" y="652486"/>
                </a:cubicBezTo>
                <a:cubicBezTo>
                  <a:pt x="-23668" y="513197"/>
                  <a:pt x="14664" y="408730"/>
                  <a:pt x="0" y="339293"/>
                </a:cubicBezTo>
                <a:cubicBezTo>
                  <a:pt x="-14664" y="269856"/>
                  <a:pt x="40262" y="114573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29" name="Picture 5">
            <a:extLst>
              <a:ext uri="{FF2B5EF4-FFF2-40B4-BE49-F238E27FC236}">
                <a16:creationId xmlns:a16="http://schemas.microsoft.com/office/drawing/2014/main" id="{6CEAAC06-7F4D-3FE2-7417-65510AE02F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99718" y="3714246"/>
            <a:ext cx="3634541" cy="853327"/>
          </a:xfrm>
          <a:custGeom>
            <a:avLst/>
            <a:gdLst>
              <a:gd name="connsiteX0" fmla="*/ 0 w 3634541"/>
              <a:gd name="connsiteY0" fmla="*/ 0 h 853327"/>
              <a:gd name="connsiteX1" fmla="*/ 519220 w 3634541"/>
              <a:gd name="connsiteY1" fmla="*/ 0 h 853327"/>
              <a:gd name="connsiteX2" fmla="*/ 965749 w 3634541"/>
              <a:gd name="connsiteY2" fmla="*/ 0 h 853327"/>
              <a:gd name="connsiteX3" fmla="*/ 1375933 w 3634541"/>
              <a:gd name="connsiteY3" fmla="*/ 0 h 853327"/>
              <a:gd name="connsiteX4" fmla="*/ 1895154 w 3634541"/>
              <a:gd name="connsiteY4" fmla="*/ 0 h 853327"/>
              <a:gd name="connsiteX5" fmla="*/ 2341683 w 3634541"/>
              <a:gd name="connsiteY5" fmla="*/ 0 h 853327"/>
              <a:gd name="connsiteX6" fmla="*/ 2897248 w 3634541"/>
              <a:gd name="connsiteY6" fmla="*/ 0 h 853327"/>
              <a:gd name="connsiteX7" fmla="*/ 3634541 w 3634541"/>
              <a:gd name="connsiteY7" fmla="*/ 0 h 853327"/>
              <a:gd name="connsiteX8" fmla="*/ 3634541 w 3634541"/>
              <a:gd name="connsiteY8" fmla="*/ 435197 h 853327"/>
              <a:gd name="connsiteX9" fmla="*/ 3634541 w 3634541"/>
              <a:gd name="connsiteY9" fmla="*/ 853327 h 853327"/>
              <a:gd name="connsiteX10" fmla="*/ 3078975 w 3634541"/>
              <a:gd name="connsiteY10" fmla="*/ 853327 h 853327"/>
              <a:gd name="connsiteX11" fmla="*/ 2559755 w 3634541"/>
              <a:gd name="connsiteY11" fmla="*/ 853327 h 853327"/>
              <a:gd name="connsiteX12" fmla="*/ 1967844 w 3634541"/>
              <a:gd name="connsiteY12" fmla="*/ 853327 h 853327"/>
              <a:gd name="connsiteX13" fmla="*/ 1448624 w 3634541"/>
              <a:gd name="connsiteY13" fmla="*/ 853327 h 853327"/>
              <a:gd name="connsiteX14" fmla="*/ 893059 w 3634541"/>
              <a:gd name="connsiteY14" fmla="*/ 853327 h 853327"/>
              <a:gd name="connsiteX15" fmla="*/ 446529 w 3634541"/>
              <a:gd name="connsiteY15" fmla="*/ 853327 h 853327"/>
              <a:gd name="connsiteX16" fmla="*/ 0 w 3634541"/>
              <a:gd name="connsiteY16" fmla="*/ 853327 h 853327"/>
              <a:gd name="connsiteX17" fmla="*/ 0 w 3634541"/>
              <a:gd name="connsiteY17" fmla="*/ 443730 h 853327"/>
              <a:gd name="connsiteX18" fmla="*/ 0 w 3634541"/>
              <a:gd name="connsiteY18" fmla="*/ 0 h 85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34541" h="853327" fill="none" extrusionOk="0">
                <a:moveTo>
                  <a:pt x="0" y="0"/>
                </a:moveTo>
                <a:cubicBezTo>
                  <a:pt x="109748" y="-52544"/>
                  <a:pt x="359797" y="12020"/>
                  <a:pt x="519220" y="0"/>
                </a:cubicBezTo>
                <a:cubicBezTo>
                  <a:pt x="678643" y="-12020"/>
                  <a:pt x="854143" y="10982"/>
                  <a:pt x="965749" y="0"/>
                </a:cubicBezTo>
                <a:cubicBezTo>
                  <a:pt x="1077355" y="-10982"/>
                  <a:pt x="1278745" y="5291"/>
                  <a:pt x="1375933" y="0"/>
                </a:cubicBezTo>
                <a:cubicBezTo>
                  <a:pt x="1473121" y="-5291"/>
                  <a:pt x="1710970" y="3632"/>
                  <a:pt x="1895154" y="0"/>
                </a:cubicBezTo>
                <a:cubicBezTo>
                  <a:pt x="2079338" y="-3632"/>
                  <a:pt x="2128455" y="13369"/>
                  <a:pt x="2341683" y="0"/>
                </a:cubicBezTo>
                <a:cubicBezTo>
                  <a:pt x="2554911" y="-13369"/>
                  <a:pt x="2673430" y="45038"/>
                  <a:pt x="2897248" y="0"/>
                </a:cubicBezTo>
                <a:cubicBezTo>
                  <a:pt x="3121066" y="-45038"/>
                  <a:pt x="3417524" y="57251"/>
                  <a:pt x="3634541" y="0"/>
                </a:cubicBezTo>
                <a:cubicBezTo>
                  <a:pt x="3659141" y="135195"/>
                  <a:pt x="3631952" y="347021"/>
                  <a:pt x="3634541" y="435197"/>
                </a:cubicBezTo>
                <a:cubicBezTo>
                  <a:pt x="3637130" y="523373"/>
                  <a:pt x="3609268" y="696639"/>
                  <a:pt x="3634541" y="853327"/>
                </a:cubicBezTo>
                <a:cubicBezTo>
                  <a:pt x="3421987" y="913350"/>
                  <a:pt x="3261064" y="819287"/>
                  <a:pt x="3078975" y="853327"/>
                </a:cubicBezTo>
                <a:cubicBezTo>
                  <a:pt x="2896886" y="887367"/>
                  <a:pt x="2758454" y="834867"/>
                  <a:pt x="2559755" y="853327"/>
                </a:cubicBezTo>
                <a:cubicBezTo>
                  <a:pt x="2361056" y="871787"/>
                  <a:pt x="2212430" y="791867"/>
                  <a:pt x="1967844" y="853327"/>
                </a:cubicBezTo>
                <a:cubicBezTo>
                  <a:pt x="1723258" y="914787"/>
                  <a:pt x="1597642" y="811862"/>
                  <a:pt x="1448624" y="853327"/>
                </a:cubicBezTo>
                <a:cubicBezTo>
                  <a:pt x="1299606" y="894792"/>
                  <a:pt x="1032107" y="847758"/>
                  <a:pt x="893059" y="853327"/>
                </a:cubicBezTo>
                <a:cubicBezTo>
                  <a:pt x="754012" y="858896"/>
                  <a:pt x="587054" y="839924"/>
                  <a:pt x="446529" y="853327"/>
                </a:cubicBezTo>
                <a:cubicBezTo>
                  <a:pt x="306004" y="866730"/>
                  <a:pt x="95551" y="820033"/>
                  <a:pt x="0" y="853327"/>
                </a:cubicBezTo>
                <a:cubicBezTo>
                  <a:pt x="-41460" y="665195"/>
                  <a:pt x="17144" y="546765"/>
                  <a:pt x="0" y="443730"/>
                </a:cubicBezTo>
                <a:cubicBezTo>
                  <a:pt x="-17144" y="340695"/>
                  <a:pt x="28367" y="199920"/>
                  <a:pt x="0" y="0"/>
                </a:cubicBezTo>
                <a:close/>
              </a:path>
              <a:path w="3634541" h="853327" stroke="0" extrusionOk="0">
                <a:moveTo>
                  <a:pt x="0" y="0"/>
                </a:moveTo>
                <a:cubicBezTo>
                  <a:pt x="259683" y="-27298"/>
                  <a:pt x="430129" y="10311"/>
                  <a:pt x="591911" y="0"/>
                </a:cubicBezTo>
                <a:cubicBezTo>
                  <a:pt x="753693" y="-10311"/>
                  <a:pt x="876856" y="23876"/>
                  <a:pt x="1038440" y="0"/>
                </a:cubicBezTo>
                <a:cubicBezTo>
                  <a:pt x="1200024" y="-23876"/>
                  <a:pt x="1347440" y="870"/>
                  <a:pt x="1484970" y="0"/>
                </a:cubicBezTo>
                <a:cubicBezTo>
                  <a:pt x="1622500" y="-870"/>
                  <a:pt x="1837009" y="16597"/>
                  <a:pt x="2004190" y="0"/>
                </a:cubicBezTo>
                <a:cubicBezTo>
                  <a:pt x="2171371" y="-16597"/>
                  <a:pt x="2330678" y="56844"/>
                  <a:pt x="2487064" y="0"/>
                </a:cubicBezTo>
                <a:cubicBezTo>
                  <a:pt x="2643450" y="-56844"/>
                  <a:pt x="2881953" y="5299"/>
                  <a:pt x="3078975" y="0"/>
                </a:cubicBezTo>
                <a:cubicBezTo>
                  <a:pt x="3275997" y="-5299"/>
                  <a:pt x="3453544" y="52225"/>
                  <a:pt x="3634541" y="0"/>
                </a:cubicBezTo>
                <a:cubicBezTo>
                  <a:pt x="3675733" y="106402"/>
                  <a:pt x="3612217" y="303784"/>
                  <a:pt x="3634541" y="435197"/>
                </a:cubicBezTo>
                <a:cubicBezTo>
                  <a:pt x="3656865" y="566610"/>
                  <a:pt x="3596993" y="748681"/>
                  <a:pt x="3634541" y="853327"/>
                </a:cubicBezTo>
                <a:cubicBezTo>
                  <a:pt x="3497034" y="906051"/>
                  <a:pt x="3304494" y="786631"/>
                  <a:pt x="3042630" y="853327"/>
                </a:cubicBezTo>
                <a:cubicBezTo>
                  <a:pt x="2780766" y="920023"/>
                  <a:pt x="2673271" y="797928"/>
                  <a:pt x="2450719" y="853327"/>
                </a:cubicBezTo>
                <a:cubicBezTo>
                  <a:pt x="2228167" y="908726"/>
                  <a:pt x="2046457" y="811037"/>
                  <a:pt x="1895154" y="853327"/>
                </a:cubicBezTo>
                <a:cubicBezTo>
                  <a:pt x="1743852" y="895617"/>
                  <a:pt x="1624860" y="850414"/>
                  <a:pt x="1484970" y="853327"/>
                </a:cubicBezTo>
                <a:cubicBezTo>
                  <a:pt x="1345080" y="856240"/>
                  <a:pt x="1110405" y="830297"/>
                  <a:pt x="929404" y="853327"/>
                </a:cubicBezTo>
                <a:cubicBezTo>
                  <a:pt x="748403" y="876357"/>
                  <a:pt x="374334" y="750473"/>
                  <a:pt x="0" y="853327"/>
                </a:cubicBezTo>
                <a:cubicBezTo>
                  <a:pt x="-6395" y="702200"/>
                  <a:pt x="14839" y="637918"/>
                  <a:pt x="0" y="443730"/>
                </a:cubicBezTo>
                <a:cubicBezTo>
                  <a:pt x="-14839" y="249542"/>
                  <a:pt x="23443" y="89347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34517496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321" name="Google Shape;177;p20">
            <a:extLst>
              <a:ext uri="{FF2B5EF4-FFF2-40B4-BE49-F238E27FC236}">
                <a16:creationId xmlns:a16="http://schemas.microsoft.com/office/drawing/2014/main" id="{A9C66774-01A1-4FD7-3F83-FF831D4DA5F7}"/>
              </a:ext>
            </a:extLst>
          </p:cNvPr>
          <p:cNvSpPr/>
          <p:nvPr/>
        </p:nvSpPr>
        <p:spPr>
          <a:xfrm>
            <a:off x="6690660" y="2457759"/>
            <a:ext cx="4906680" cy="853327"/>
          </a:xfrm>
          <a:custGeom>
            <a:avLst/>
            <a:gdLst/>
            <a:ahLst/>
            <a:cxnLst/>
            <a:rect l="l" t="t" r="r" b="b"/>
            <a:pathLst>
              <a:path w="1281290" h="228966" extrusionOk="0">
                <a:moveTo>
                  <a:pt x="119945" y="183"/>
                </a:moveTo>
                <a:lnTo>
                  <a:pt x="1161345" y="183"/>
                </a:lnTo>
                <a:cubicBezTo>
                  <a:pt x="1202302" y="0"/>
                  <a:pt x="1240227" y="21745"/>
                  <a:pt x="1260759" y="57185"/>
                </a:cubicBezTo>
                <a:cubicBezTo>
                  <a:pt x="1281290" y="92625"/>
                  <a:pt x="1281290" y="136341"/>
                  <a:pt x="1260759" y="171781"/>
                </a:cubicBezTo>
                <a:cubicBezTo>
                  <a:pt x="1240227" y="207221"/>
                  <a:pt x="1202302" y="228966"/>
                  <a:pt x="1161345" y="228783"/>
                </a:cubicBezTo>
                <a:lnTo>
                  <a:pt x="119945" y="228783"/>
                </a:lnTo>
                <a:cubicBezTo>
                  <a:pt x="78988" y="228966"/>
                  <a:pt x="41063" y="207221"/>
                  <a:pt x="20531" y="171781"/>
                </a:cubicBezTo>
                <a:cubicBezTo>
                  <a:pt x="0" y="136341"/>
                  <a:pt x="0" y="92625"/>
                  <a:pt x="20531" y="57185"/>
                </a:cubicBezTo>
                <a:cubicBezTo>
                  <a:pt x="41063" y="21745"/>
                  <a:pt x="78988" y="0"/>
                  <a:pt x="119945" y="183"/>
                </a:cubicBezTo>
                <a:close/>
              </a:path>
            </a:pathLst>
          </a:custGeom>
          <a:solidFill>
            <a:srgbClr val="FDF2E8"/>
          </a:solidFill>
          <a:ln w="38100">
            <a:solidFill>
              <a:schemeClr val="accent6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DIMENSION TABLES</a:t>
            </a:r>
            <a:endParaRPr sz="2800" b="1" dirty="0">
              <a:solidFill>
                <a:schemeClr val="accent6">
                  <a:lumMod val="50000"/>
                </a:schemeClr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755CDB13-CCF4-3E1C-FDBC-874D7A074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25" y="5024676"/>
            <a:ext cx="5572024" cy="367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">
            <a:extLst>
              <a:ext uri="{FF2B5EF4-FFF2-40B4-BE49-F238E27FC236}">
                <a16:creationId xmlns:a16="http://schemas.microsoft.com/office/drawing/2014/main" id="{265E0163-8E66-52B4-2928-B43FD44B0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1097" y="4984966"/>
            <a:ext cx="5076878" cy="199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">
            <a:extLst>
              <a:ext uri="{FF2B5EF4-FFF2-40B4-BE49-F238E27FC236}">
                <a16:creationId xmlns:a16="http://schemas.microsoft.com/office/drawing/2014/main" id="{87C7BF28-76D4-87C8-8120-4045F972F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3788" y="4984966"/>
            <a:ext cx="5604747" cy="3074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2" name="Picture 7">
            <a:extLst>
              <a:ext uri="{FF2B5EF4-FFF2-40B4-BE49-F238E27FC236}">
                <a16:creationId xmlns:a16="http://schemas.microsoft.com/office/drawing/2014/main" id="{D8F6A849-F0D6-DCA8-22C7-136A54C6647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08891" y="3693817"/>
            <a:ext cx="3634542" cy="853327"/>
          </a:xfrm>
          <a:custGeom>
            <a:avLst/>
            <a:gdLst>
              <a:gd name="connsiteX0" fmla="*/ 0 w 3634542"/>
              <a:gd name="connsiteY0" fmla="*/ 0 h 853327"/>
              <a:gd name="connsiteX1" fmla="*/ 446529 w 3634542"/>
              <a:gd name="connsiteY1" fmla="*/ 0 h 853327"/>
              <a:gd name="connsiteX2" fmla="*/ 856713 w 3634542"/>
              <a:gd name="connsiteY2" fmla="*/ 0 h 853327"/>
              <a:gd name="connsiteX3" fmla="*/ 1303243 w 3634542"/>
              <a:gd name="connsiteY3" fmla="*/ 0 h 853327"/>
              <a:gd name="connsiteX4" fmla="*/ 1895154 w 3634542"/>
              <a:gd name="connsiteY4" fmla="*/ 0 h 853327"/>
              <a:gd name="connsiteX5" fmla="*/ 2414374 w 3634542"/>
              <a:gd name="connsiteY5" fmla="*/ 0 h 853327"/>
              <a:gd name="connsiteX6" fmla="*/ 2969940 w 3634542"/>
              <a:gd name="connsiteY6" fmla="*/ 0 h 853327"/>
              <a:gd name="connsiteX7" fmla="*/ 3634542 w 3634542"/>
              <a:gd name="connsiteY7" fmla="*/ 0 h 853327"/>
              <a:gd name="connsiteX8" fmla="*/ 3634542 w 3634542"/>
              <a:gd name="connsiteY8" fmla="*/ 418130 h 853327"/>
              <a:gd name="connsiteX9" fmla="*/ 3634542 w 3634542"/>
              <a:gd name="connsiteY9" fmla="*/ 853327 h 853327"/>
              <a:gd name="connsiteX10" fmla="*/ 3224358 w 3634542"/>
              <a:gd name="connsiteY10" fmla="*/ 853327 h 853327"/>
              <a:gd name="connsiteX11" fmla="*/ 2777829 w 3634542"/>
              <a:gd name="connsiteY11" fmla="*/ 853327 h 853327"/>
              <a:gd name="connsiteX12" fmla="*/ 2294954 w 3634542"/>
              <a:gd name="connsiteY12" fmla="*/ 853327 h 853327"/>
              <a:gd name="connsiteX13" fmla="*/ 1739388 w 3634542"/>
              <a:gd name="connsiteY13" fmla="*/ 853327 h 853327"/>
              <a:gd name="connsiteX14" fmla="*/ 1147477 w 3634542"/>
              <a:gd name="connsiteY14" fmla="*/ 853327 h 853327"/>
              <a:gd name="connsiteX15" fmla="*/ 700947 w 3634542"/>
              <a:gd name="connsiteY15" fmla="*/ 853327 h 853327"/>
              <a:gd name="connsiteX16" fmla="*/ 0 w 3634542"/>
              <a:gd name="connsiteY16" fmla="*/ 853327 h 853327"/>
              <a:gd name="connsiteX17" fmla="*/ 0 w 3634542"/>
              <a:gd name="connsiteY17" fmla="*/ 435197 h 853327"/>
              <a:gd name="connsiteX18" fmla="*/ 0 w 3634542"/>
              <a:gd name="connsiteY18" fmla="*/ 0 h 85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34542" h="853327" fill="none" extrusionOk="0">
                <a:moveTo>
                  <a:pt x="0" y="0"/>
                </a:moveTo>
                <a:cubicBezTo>
                  <a:pt x="156005" y="-41420"/>
                  <a:pt x="263952" y="44230"/>
                  <a:pt x="446529" y="0"/>
                </a:cubicBezTo>
                <a:cubicBezTo>
                  <a:pt x="629106" y="-44230"/>
                  <a:pt x="729707" y="37934"/>
                  <a:pt x="856713" y="0"/>
                </a:cubicBezTo>
                <a:cubicBezTo>
                  <a:pt x="983719" y="-37934"/>
                  <a:pt x="1208715" y="21643"/>
                  <a:pt x="1303243" y="0"/>
                </a:cubicBezTo>
                <a:cubicBezTo>
                  <a:pt x="1397771" y="-21643"/>
                  <a:pt x="1707685" y="27602"/>
                  <a:pt x="1895154" y="0"/>
                </a:cubicBezTo>
                <a:cubicBezTo>
                  <a:pt x="2082623" y="-27602"/>
                  <a:pt x="2275547" y="20603"/>
                  <a:pt x="2414374" y="0"/>
                </a:cubicBezTo>
                <a:cubicBezTo>
                  <a:pt x="2553201" y="-20603"/>
                  <a:pt x="2709807" y="25467"/>
                  <a:pt x="2969940" y="0"/>
                </a:cubicBezTo>
                <a:cubicBezTo>
                  <a:pt x="3230073" y="-25467"/>
                  <a:pt x="3338589" y="32832"/>
                  <a:pt x="3634542" y="0"/>
                </a:cubicBezTo>
                <a:cubicBezTo>
                  <a:pt x="3671094" y="128138"/>
                  <a:pt x="3590117" y="293299"/>
                  <a:pt x="3634542" y="418130"/>
                </a:cubicBezTo>
                <a:cubicBezTo>
                  <a:pt x="3678967" y="542961"/>
                  <a:pt x="3612362" y="663554"/>
                  <a:pt x="3634542" y="853327"/>
                </a:cubicBezTo>
                <a:cubicBezTo>
                  <a:pt x="3455387" y="893598"/>
                  <a:pt x="3340817" y="848419"/>
                  <a:pt x="3224358" y="853327"/>
                </a:cubicBezTo>
                <a:cubicBezTo>
                  <a:pt x="3107899" y="858235"/>
                  <a:pt x="2956896" y="832845"/>
                  <a:pt x="2777829" y="853327"/>
                </a:cubicBezTo>
                <a:cubicBezTo>
                  <a:pt x="2598762" y="873809"/>
                  <a:pt x="2403652" y="844045"/>
                  <a:pt x="2294954" y="853327"/>
                </a:cubicBezTo>
                <a:cubicBezTo>
                  <a:pt x="2186257" y="862609"/>
                  <a:pt x="1947407" y="800881"/>
                  <a:pt x="1739388" y="853327"/>
                </a:cubicBezTo>
                <a:cubicBezTo>
                  <a:pt x="1531369" y="905773"/>
                  <a:pt x="1267022" y="784268"/>
                  <a:pt x="1147477" y="853327"/>
                </a:cubicBezTo>
                <a:cubicBezTo>
                  <a:pt x="1027932" y="922386"/>
                  <a:pt x="850806" y="853093"/>
                  <a:pt x="700947" y="853327"/>
                </a:cubicBezTo>
                <a:cubicBezTo>
                  <a:pt x="551088" y="853561"/>
                  <a:pt x="248938" y="791508"/>
                  <a:pt x="0" y="853327"/>
                </a:cubicBezTo>
                <a:cubicBezTo>
                  <a:pt x="-176" y="740404"/>
                  <a:pt x="4022" y="542911"/>
                  <a:pt x="0" y="435197"/>
                </a:cubicBezTo>
                <a:cubicBezTo>
                  <a:pt x="-4022" y="327483"/>
                  <a:pt x="11227" y="91202"/>
                  <a:pt x="0" y="0"/>
                </a:cubicBezTo>
                <a:close/>
              </a:path>
              <a:path w="3634542" h="853327" stroke="0" extrusionOk="0">
                <a:moveTo>
                  <a:pt x="0" y="0"/>
                </a:moveTo>
                <a:cubicBezTo>
                  <a:pt x="164341" y="-43612"/>
                  <a:pt x="397175" y="44448"/>
                  <a:pt x="591911" y="0"/>
                </a:cubicBezTo>
                <a:cubicBezTo>
                  <a:pt x="786647" y="-44448"/>
                  <a:pt x="930098" y="7624"/>
                  <a:pt x="1074786" y="0"/>
                </a:cubicBezTo>
                <a:cubicBezTo>
                  <a:pt x="1219474" y="-7624"/>
                  <a:pt x="1366799" y="26288"/>
                  <a:pt x="1484970" y="0"/>
                </a:cubicBezTo>
                <a:cubicBezTo>
                  <a:pt x="1603141" y="-26288"/>
                  <a:pt x="1880932" y="26846"/>
                  <a:pt x="2004190" y="0"/>
                </a:cubicBezTo>
                <a:cubicBezTo>
                  <a:pt x="2127448" y="-26846"/>
                  <a:pt x="2403832" y="1387"/>
                  <a:pt x="2523411" y="0"/>
                </a:cubicBezTo>
                <a:cubicBezTo>
                  <a:pt x="2642990" y="-1387"/>
                  <a:pt x="2809124" y="36677"/>
                  <a:pt x="3006285" y="0"/>
                </a:cubicBezTo>
                <a:cubicBezTo>
                  <a:pt x="3203446" y="-36677"/>
                  <a:pt x="3447615" y="20191"/>
                  <a:pt x="3634542" y="0"/>
                </a:cubicBezTo>
                <a:cubicBezTo>
                  <a:pt x="3653571" y="117564"/>
                  <a:pt x="3609049" y="300657"/>
                  <a:pt x="3634542" y="435197"/>
                </a:cubicBezTo>
                <a:cubicBezTo>
                  <a:pt x="3660035" y="569737"/>
                  <a:pt x="3607206" y="768793"/>
                  <a:pt x="3634542" y="853327"/>
                </a:cubicBezTo>
                <a:cubicBezTo>
                  <a:pt x="3454361" y="892212"/>
                  <a:pt x="3221673" y="852714"/>
                  <a:pt x="3115322" y="853327"/>
                </a:cubicBezTo>
                <a:cubicBezTo>
                  <a:pt x="3008971" y="853940"/>
                  <a:pt x="2718943" y="792236"/>
                  <a:pt x="2559756" y="853327"/>
                </a:cubicBezTo>
                <a:cubicBezTo>
                  <a:pt x="2400569" y="914418"/>
                  <a:pt x="2117016" y="785490"/>
                  <a:pt x="1967845" y="853327"/>
                </a:cubicBezTo>
                <a:cubicBezTo>
                  <a:pt x="1818674" y="921164"/>
                  <a:pt x="1593934" y="833590"/>
                  <a:pt x="1412279" y="853327"/>
                </a:cubicBezTo>
                <a:cubicBezTo>
                  <a:pt x="1230624" y="873064"/>
                  <a:pt x="1064070" y="817854"/>
                  <a:pt x="929404" y="853327"/>
                </a:cubicBezTo>
                <a:cubicBezTo>
                  <a:pt x="794738" y="888800"/>
                  <a:pt x="411156" y="813400"/>
                  <a:pt x="0" y="853327"/>
                </a:cubicBezTo>
                <a:cubicBezTo>
                  <a:pt x="-20103" y="661744"/>
                  <a:pt x="5107" y="586028"/>
                  <a:pt x="0" y="452263"/>
                </a:cubicBezTo>
                <a:cubicBezTo>
                  <a:pt x="-5107" y="318498"/>
                  <a:pt x="16923" y="94718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398957492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1690487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60;p19">
            <a:extLst>
              <a:ext uri="{FF2B5EF4-FFF2-40B4-BE49-F238E27FC236}">
                <a16:creationId xmlns:a16="http://schemas.microsoft.com/office/drawing/2014/main" id="{3F98DFE4-6054-F04A-EDA4-A8EDA8332F6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661C17-2842-38DC-3DC2-963FC1E8C850}"/>
              </a:ext>
            </a:extLst>
          </p:cNvPr>
          <p:cNvSpPr txBox="1"/>
          <p:nvPr/>
        </p:nvSpPr>
        <p:spPr>
          <a:xfrm>
            <a:off x="5016054" y="1465535"/>
            <a:ext cx="1698625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Final Tables after 3NF Normalization</a:t>
            </a:r>
          </a:p>
        </p:txBody>
      </p:sp>
      <p:sp>
        <p:nvSpPr>
          <p:cNvPr id="24" name="Google Shape;151;g245ff388c53_2_210">
            <a:extLst>
              <a:ext uri="{FF2B5EF4-FFF2-40B4-BE49-F238E27FC236}">
                <a16:creationId xmlns:a16="http://schemas.microsoft.com/office/drawing/2014/main" id="{4D8CCED6-1230-FB2E-CDF3-9F3FEB48C98A}"/>
              </a:ext>
            </a:extLst>
          </p:cNvPr>
          <p:cNvSpPr/>
          <p:nvPr/>
        </p:nvSpPr>
        <p:spPr>
          <a:xfrm>
            <a:off x="-21771" y="7470"/>
            <a:ext cx="1861554" cy="1469385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50;g245ff388c53_2_210">
            <a:extLst>
              <a:ext uri="{FF2B5EF4-FFF2-40B4-BE49-F238E27FC236}">
                <a16:creationId xmlns:a16="http://schemas.microsoft.com/office/drawing/2014/main" id="{5820FA2F-A815-F2B2-FA40-4D4FFE199155}"/>
              </a:ext>
            </a:extLst>
          </p:cNvPr>
          <p:cNvSpPr/>
          <p:nvPr/>
        </p:nvSpPr>
        <p:spPr>
          <a:xfrm rot="10799990">
            <a:off x="16316881" y="8701567"/>
            <a:ext cx="1971118" cy="1555869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0EBFFF60-D889-21F8-9EB9-3C1009004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967" y="3775318"/>
            <a:ext cx="3532676" cy="798692"/>
          </a:xfrm>
          <a:custGeom>
            <a:avLst/>
            <a:gdLst>
              <a:gd name="connsiteX0" fmla="*/ 0 w 3532676"/>
              <a:gd name="connsiteY0" fmla="*/ 0 h 798692"/>
              <a:gd name="connsiteX1" fmla="*/ 659433 w 3532676"/>
              <a:gd name="connsiteY1" fmla="*/ 0 h 798692"/>
              <a:gd name="connsiteX2" fmla="*/ 1248212 w 3532676"/>
              <a:gd name="connsiteY2" fmla="*/ 0 h 798692"/>
              <a:gd name="connsiteX3" fmla="*/ 1907645 w 3532676"/>
              <a:gd name="connsiteY3" fmla="*/ 0 h 798692"/>
              <a:gd name="connsiteX4" fmla="*/ 2461098 w 3532676"/>
              <a:gd name="connsiteY4" fmla="*/ 0 h 798692"/>
              <a:gd name="connsiteX5" fmla="*/ 3532676 w 3532676"/>
              <a:gd name="connsiteY5" fmla="*/ 0 h 798692"/>
              <a:gd name="connsiteX6" fmla="*/ 3532676 w 3532676"/>
              <a:gd name="connsiteY6" fmla="*/ 375385 h 798692"/>
              <a:gd name="connsiteX7" fmla="*/ 3532676 w 3532676"/>
              <a:gd name="connsiteY7" fmla="*/ 798692 h 798692"/>
              <a:gd name="connsiteX8" fmla="*/ 2943897 w 3532676"/>
              <a:gd name="connsiteY8" fmla="*/ 798692 h 798692"/>
              <a:gd name="connsiteX9" fmla="*/ 2461098 w 3532676"/>
              <a:gd name="connsiteY9" fmla="*/ 798692 h 798692"/>
              <a:gd name="connsiteX10" fmla="*/ 1907645 w 3532676"/>
              <a:gd name="connsiteY10" fmla="*/ 798692 h 798692"/>
              <a:gd name="connsiteX11" fmla="*/ 1283539 w 3532676"/>
              <a:gd name="connsiteY11" fmla="*/ 798692 h 798692"/>
              <a:gd name="connsiteX12" fmla="*/ 624106 w 3532676"/>
              <a:gd name="connsiteY12" fmla="*/ 798692 h 798692"/>
              <a:gd name="connsiteX13" fmla="*/ 0 w 3532676"/>
              <a:gd name="connsiteY13" fmla="*/ 798692 h 798692"/>
              <a:gd name="connsiteX14" fmla="*/ 0 w 3532676"/>
              <a:gd name="connsiteY14" fmla="*/ 415320 h 798692"/>
              <a:gd name="connsiteX15" fmla="*/ 0 w 3532676"/>
              <a:gd name="connsiteY15" fmla="*/ 0 h 79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532676" h="798692" fill="none" extrusionOk="0">
                <a:moveTo>
                  <a:pt x="0" y="0"/>
                </a:moveTo>
                <a:cubicBezTo>
                  <a:pt x="244430" y="-40996"/>
                  <a:pt x="391452" y="72753"/>
                  <a:pt x="659433" y="0"/>
                </a:cubicBezTo>
                <a:cubicBezTo>
                  <a:pt x="927414" y="-72753"/>
                  <a:pt x="959696" y="54446"/>
                  <a:pt x="1248212" y="0"/>
                </a:cubicBezTo>
                <a:cubicBezTo>
                  <a:pt x="1536728" y="-54446"/>
                  <a:pt x="1724602" y="20527"/>
                  <a:pt x="1907645" y="0"/>
                </a:cubicBezTo>
                <a:cubicBezTo>
                  <a:pt x="2090688" y="-20527"/>
                  <a:pt x="2239432" y="7816"/>
                  <a:pt x="2461098" y="0"/>
                </a:cubicBezTo>
                <a:cubicBezTo>
                  <a:pt x="2682764" y="-7816"/>
                  <a:pt x="3070953" y="63051"/>
                  <a:pt x="3532676" y="0"/>
                </a:cubicBezTo>
                <a:cubicBezTo>
                  <a:pt x="3564062" y="140754"/>
                  <a:pt x="3528674" y="264340"/>
                  <a:pt x="3532676" y="375385"/>
                </a:cubicBezTo>
                <a:cubicBezTo>
                  <a:pt x="3536678" y="486431"/>
                  <a:pt x="3496049" y="635868"/>
                  <a:pt x="3532676" y="798692"/>
                </a:cubicBezTo>
                <a:cubicBezTo>
                  <a:pt x="3241033" y="806298"/>
                  <a:pt x="3234030" y="758316"/>
                  <a:pt x="2943897" y="798692"/>
                </a:cubicBezTo>
                <a:cubicBezTo>
                  <a:pt x="2653764" y="839068"/>
                  <a:pt x="2568477" y="788702"/>
                  <a:pt x="2461098" y="798692"/>
                </a:cubicBezTo>
                <a:cubicBezTo>
                  <a:pt x="2353719" y="808682"/>
                  <a:pt x="2162442" y="769495"/>
                  <a:pt x="1907645" y="798692"/>
                </a:cubicBezTo>
                <a:cubicBezTo>
                  <a:pt x="1652848" y="827889"/>
                  <a:pt x="1592412" y="794292"/>
                  <a:pt x="1283539" y="798692"/>
                </a:cubicBezTo>
                <a:cubicBezTo>
                  <a:pt x="974666" y="803092"/>
                  <a:pt x="813616" y="742754"/>
                  <a:pt x="624106" y="798692"/>
                </a:cubicBezTo>
                <a:cubicBezTo>
                  <a:pt x="434596" y="854630"/>
                  <a:pt x="275804" y="770260"/>
                  <a:pt x="0" y="798692"/>
                </a:cubicBezTo>
                <a:cubicBezTo>
                  <a:pt x="-1658" y="645036"/>
                  <a:pt x="26374" y="526083"/>
                  <a:pt x="0" y="415320"/>
                </a:cubicBezTo>
                <a:cubicBezTo>
                  <a:pt x="-26374" y="304557"/>
                  <a:pt x="15156" y="162527"/>
                  <a:pt x="0" y="0"/>
                </a:cubicBezTo>
                <a:close/>
              </a:path>
              <a:path w="3532676" h="798692" stroke="0" extrusionOk="0">
                <a:moveTo>
                  <a:pt x="0" y="0"/>
                </a:moveTo>
                <a:cubicBezTo>
                  <a:pt x="232398" y="-29601"/>
                  <a:pt x="343398" y="20702"/>
                  <a:pt x="659433" y="0"/>
                </a:cubicBezTo>
                <a:cubicBezTo>
                  <a:pt x="975468" y="-20702"/>
                  <a:pt x="1027460" y="49497"/>
                  <a:pt x="1248212" y="0"/>
                </a:cubicBezTo>
                <a:cubicBezTo>
                  <a:pt x="1468964" y="-49497"/>
                  <a:pt x="1715935" y="11141"/>
                  <a:pt x="1872318" y="0"/>
                </a:cubicBezTo>
                <a:cubicBezTo>
                  <a:pt x="2028701" y="-11141"/>
                  <a:pt x="2242436" y="52863"/>
                  <a:pt x="2355117" y="0"/>
                </a:cubicBezTo>
                <a:cubicBezTo>
                  <a:pt x="2467798" y="-52863"/>
                  <a:pt x="2726662" y="24242"/>
                  <a:pt x="2979223" y="0"/>
                </a:cubicBezTo>
                <a:cubicBezTo>
                  <a:pt x="3231784" y="-24242"/>
                  <a:pt x="3324468" y="14305"/>
                  <a:pt x="3532676" y="0"/>
                </a:cubicBezTo>
                <a:cubicBezTo>
                  <a:pt x="3554604" y="131908"/>
                  <a:pt x="3488521" y="293967"/>
                  <a:pt x="3532676" y="415320"/>
                </a:cubicBezTo>
                <a:cubicBezTo>
                  <a:pt x="3576831" y="536673"/>
                  <a:pt x="3510619" y="672639"/>
                  <a:pt x="3532676" y="798692"/>
                </a:cubicBezTo>
                <a:cubicBezTo>
                  <a:pt x="3363550" y="851682"/>
                  <a:pt x="3063390" y="734259"/>
                  <a:pt x="2943897" y="798692"/>
                </a:cubicBezTo>
                <a:cubicBezTo>
                  <a:pt x="2824404" y="863125"/>
                  <a:pt x="2619888" y="758551"/>
                  <a:pt x="2461098" y="798692"/>
                </a:cubicBezTo>
                <a:cubicBezTo>
                  <a:pt x="2302308" y="838833"/>
                  <a:pt x="2174218" y="792522"/>
                  <a:pt x="1907645" y="798692"/>
                </a:cubicBezTo>
                <a:cubicBezTo>
                  <a:pt x="1641072" y="804862"/>
                  <a:pt x="1513057" y="765855"/>
                  <a:pt x="1389519" y="798692"/>
                </a:cubicBezTo>
                <a:cubicBezTo>
                  <a:pt x="1265981" y="831529"/>
                  <a:pt x="1033552" y="791265"/>
                  <a:pt x="871393" y="798692"/>
                </a:cubicBezTo>
                <a:cubicBezTo>
                  <a:pt x="709234" y="806119"/>
                  <a:pt x="295778" y="753861"/>
                  <a:pt x="0" y="798692"/>
                </a:cubicBezTo>
                <a:cubicBezTo>
                  <a:pt x="-48172" y="616498"/>
                  <a:pt x="4624" y="543564"/>
                  <a:pt x="0" y="383372"/>
                </a:cubicBezTo>
                <a:cubicBezTo>
                  <a:pt x="-4624" y="223180"/>
                  <a:pt x="27925" y="127297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69677293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27" name="Picture 3">
            <a:extLst>
              <a:ext uri="{FF2B5EF4-FFF2-40B4-BE49-F238E27FC236}">
                <a16:creationId xmlns:a16="http://schemas.microsoft.com/office/drawing/2014/main" id="{BB727504-29AE-D9C0-9367-802B165490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9679" y="3775318"/>
            <a:ext cx="3573138" cy="853327"/>
          </a:xfrm>
          <a:custGeom>
            <a:avLst/>
            <a:gdLst>
              <a:gd name="connsiteX0" fmla="*/ 0 w 3573138"/>
              <a:gd name="connsiteY0" fmla="*/ 0 h 853327"/>
              <a:gd name="connsiteX1" fmla="*/ 559792 w 3573138"/>
              <a:gd name="connsiteY1" fmla="*/ 0 h 853327"/>
              <a:gd name="connsiteX2" fmla="*/ 1119583 w 3573138"/>
              <a:gd name="connsiteY2" fmla="*/ 0 h 853327"/>
              <a:gd name="connsiteX3" fmla="*/ 1715106 w 3573138"/>
              <a:gd name="connsiteY3" fmla="*/ 0 h 853327"/>
              <a:gd name="connsiteX4" fmla="*/ 2239166 w 3573138"/>
              <a:gd name="connsiteY4" fmla="*/ 0 h 853327"/>
              <a:gd name="connsiteX5" fmla="*/ 2870421 w 3573138"/>
              <a:gd name="connsiteY5" fmla="*/ 0 h 853327"/>
              <a:gd name="connsiteX6" fmla="*/ 3573138 w 3573138"/>
              <a:gd name="connsiteY6" fmla="*/ 0 h 853327"/>
              <a:gd name="connsiteX7" fmla="*/ 3573138 w 3573138"/>
              <a:gd name="connsiteY7" fmla="*/ 443730 h 853327"/>
              <a:gd name="connsiteX8" fmla="*/ 3573138 w 3573138"/>
              <a:gd name="connsiteY8" fmla="*/ 853327 h 853327"/>
              <a:gd name="connsiteX9" fmla="*/ 2906152 w 3573138"/>
              <a:gd name="connsiteY9" fmla="*/ 853327 h 853327"/>
              <a:gd name="connsiteX10" fmla="*/ 2310629 w 3573138"/>
              <a:gd name="connsiteY10" fmla="*/ 853327 h 853327"/>
              <a:gd name="connsiteX11" fmla="*/ 1822300 w 3573138"/>
              <a:gd name="connsiteY11" fmla="*/ 853327 h 853327"/>
              <a:gd name="connsiteX12" fmla="*/ 1333972 w 3573138"/>
              <a:gd name="connsiteY12" fmla="*/ 853327 h 853327"/>
              <a:gd name="connsiteX13" fmla="*/ 809911 w 3573138"/>
              <a:gd name="connsiteY13" fmla="*/ 853327 h 853327"/>
              <a:gd name="connsiteX14" fmla="*/ 0 w 3573138"/>
              <a:gd name="connsiteY14" fmla="*/ 853327 h 853327"/>
              <a:gd name="connsiteX15" fmla="*/ 0 w 3573138"/>
              <a:gd name="connsiteY15" fmla="*/ 443730 h 853327"/>
              <a:gd name="connsiteX16" fmla="*/ 0 w 3573138"/>
              <a:gd name="connsiteY16" fmla="*/ 0 h 85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73138" h="853327" fill="none" extrusionOk="0">
                <a:moveTo>
                  <a:pt x="0" y="0"/>
                </a:moveTo>
                <a:cubicBezTo>
                  <a:pt x="228042" y="-37192"/>
                  <a:pt x="343283" y="13047"/>
                  <a:pt x="559792" y="0"/>
                </a:cubicBezTo>
                <a:cubicBezTo>
                  <a:pt x="776301" y="-13047"/>
                  <a:pt x="916515" y="13255"/>
                  <a:pt x="1119583" y="0"/>
                </a:cubicBezTo>
                <a:cubicBezTo>
                  <a:pt x="1322651" y="-13255"/>
                  <a:pt x="1517347" y="55792"/>
                  <a:pt x="1715106" y="0"/>
                </a:cubicBezTo>
                <a:cubicBezTo>
                  <a:pt x="1912865" y="-55792"/>
                  <a:pt x="2013878" y="12319"/>
                  <a:pt x="2239166" y="0"/>
                </a:cubicBezTo>
                <a:cubicBezTo>
                  <a:pt x="2464454" y="-12319"/>
                  <a:pt x="2657838" y="34099"/>
                  <a:pt x="2870421" y="0"/>
                </a:cubicBezTo>
                <a:cubicBezTo>
                  <a:pt x="3083004" y="-34099"/>
                  <a:pt x="3229679" y="49403"/>
                  <a:pt x="3573138" y="0"/>
                </a:cubicBezTo>
                <a:cubicBezTo>
                  <a:pt x="3599051" y="122417"/>
                  <a:pt x="3562958" y="324168"/>
                  <a:pt x="3573138" y="443730"/>
                </a:cubicBezTo>
                <a:cubicBezTo>
                  <a:pt x="3583318" y="563292"/>
                  <a:pt x="3567061" y="696723"/>
                  <a:pt x="3573138" y="853327"/>
                </a:cubicBezTo>
                <a:cubicBezTo>
                  <a:pt x="3391548" y="868721"/>
                  <a:pt x="3210830" y="817063"/>
                  <a:pt x="2906152" y="853327"/>
                </a:cubicBezTo>
                <a:cubicBezTo>
                  <a:pt x="2601474" y="889591"/>
                  <a:pt x="2574159" y="829284"/>
                  <a:pt x="2310629" y="853327"/>
                </a:cubicBezTo>
                <a:cubicBezTo>
                  <a:pt x="2047099" y="877370"/>
                  <a:pt x="2002548" y="837141"/>
                  <a:pt x="1822300" y="853327"/>
                </a:cubicBezTo>
                <a:cubicBezTo>
                  <a:pt x="1642052" y="869513"/>
                  <a:pt x="1451325" y="839914"/>
                  <a:pt x="1333972" y="853327"/>
                </a:cubicBezTo>
                <a:cubicBezTo>
                  <a:pt x="1216619" y="866740"/>
                  <a:pt x="1044228" y="826859"/>
                  <a:pt x="809911" y="853327"/>
                </a:cubicBezTo>
                <a:cubicBezTo>
                  <a:pt x="575594" y="879795"/>
                  <a:pt x="398903" y="782369"/>
                  <a:pt x="0" y="853327"/>
                </a:cubicBezTo>
                <a:cubicBezTo>
                  <a:pt x="-36039" y="746361"/>
                  <a:pt x="21891" y="591530"/>
                  <a:pt x="0" y="443730"/>
                </a:cubicBezTo>
                <a:cubicBezTo>
                  <a:pt x="-21891" y="295930"/>
                  <a:pt x="49257" y="178435"/>
                  <a:pt x="0" y="0"/>
                </a:cubicBezTo>
                <a:close/>
              </a:path>
              <a:path w="3573138" h="853327" stroke="0" extrusionOk="0">
                <a:moveTo>
                  <a:pt x="0" y="0"/>
                </a:moveTo>
                <a:cubicBezTo>
                  <a:pt x="241886" y="-9191"/>
                  <a:pt x="443439" y="22651"/>
                  <a:pt x="559792" y="0"/>
                </a:cubicBezTo>
                <a:cubicBezTo>
                  <a:pt x="676145" y="-22651"/>
                  <a:pt x="933000" y="53666"/>
                  <a:pt x="1191046" y="0"/>
                </a:cubicBezTo>
                <a:cubicBezTo>
                  <a:pt x="1449092" y="-53666"/>
                  <a:pt x="1559695" y="40153"/>
                  <a:pt x="1679375" y="0"/>
                </a:cubicBezTo>
                <a:cubicBezTo>
                  <a:pt x="1799055" y="-40153"/>
                  <a:pt x="2017188" y="60257"/>
                  <a:pt x="2239166" y="0"/>
                </a:cubicBezTo>
                <a:cubicBezTo>
                  <a:pt x="2461144" y="-60257"/>
                  <a:pt x="2704299" y="47727"/>
                  <a:pt x="2834689" y="0"/>
                </a:cubicBezTo>
                <a:cubicBezTo>
                  <a:pt x="2965079" y="-47727"/>
                  <a:pt x="3239638" y="4140"/>
                  <a:pt x="3573138" y="0"/>
                </a:cubicBezTo>
                <a:cubicBezTo>
                  <a:pt x="3619357" y="99181"/>
                  <a:pt x="3537642" y="306484"/>
                  <a:pt x="3573138" y="409597"/>
                </a:cubicBezTo>
                <a:cubicBezTo>
                  <a:pt x="3608634" y="512710"/>
                  <a:pt x="3540906" y="676593"/>
                  <a:pt x="3573138" y="853327"/>
                </a:cubicBezTo>
                <a:cubicBezTo>
                  <a:pt x="3356672" y="854098"/>
                  <a:pt x="3257892" y="814658"/>
                  <a:pt x="3013346" y="853327"/>
                </a:cubicBezTo>
                <a:cubicBezTo>
                  <a:pt x="2768800" y="891996"/>
                  <a:pt x="2635323" y="833207"/>
                  <a:pt x="2382092" y="853327"/>
                </a:cubicBezTo>
                <a:cubicBezTo>
                  <a:pt x="2128861" y="873447"/>
                  <a:pt x="1999471" y="849080"/>
                  <a:pt x="1750838" y="853327"/>
                </a:cubicBezTo>
                <a:cubicBezTo>
                  <a:pt x="1502205" y="857574"/>
                  <a:pt x="1363509" y="829242"/>
                  <a:pt x="1119583" y="853327"/>
                </a:cubicBezTo>
                <a:cubicBezTo>
                  <a:pt x="875657" y="877412"/>
                  <a:pt x="715035" y="819320"/>
                  <a:pt x="559792" y="853327"/>
                </a:cubicBezTo>
                <a:cubicBezTo>
                  <a:pt x="404549" y="887334"/>
                  <a:pt x="219346" y="801163"/>
                  <a:pt x="0" y="853327"/>
                </a:cubicBezTo>
                <a:cubicBezTo>
                  <a:pt x="-46624" y="772159"/>
                  <a:pt x="37428" y="561099"/>
                  <a:pt x="0" y="452263"/>
                </a:cubicBezTo>
                <a:cubicBezTo>
                  <a:pt x="-37428" y="343427"/>
                  <a:pt x="48615" y="183784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3977953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31" name="Picture 9">
            <a:extLst>
              <a:ext uri="{FF2B5EF4-FFF2-40B4-BE49-F238E27FC236}">
                <a16:creationId xmlns:a16="http://schemas.microsoft.com/office/drawing/2014/main" id="{EFEA5697-9FBC-16CE-BBCA-6A895B939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37472" y="3863482"/>
            <a:ext cx="3634524" cy="765163"/>
          </a:xfrm>
          <a:custGeom>
            <a:avLst/>
            <a:gdLst>
              <a:gd name="connsiteX0" fmla="*/ 0 w 3634524"/>
              <a:gd name="connsiteY0" fmla="*/ 0 h 765163"/>
              <a:gd name="connsiteX1" fmla="*/ 410182 w 3634524"/>
              <a:gd name="connsiteY1" fmla="*/ 0 h 765163"/>
              <a:gd name="connsiteX2" fmla="*/ 1002090 w 3634524"/>
              <a:gd name="connsiteY2" fmla="*/ 0 h 765163"/>
              <a:gd name="connsiteX3" fmla="*/ 1593998 w 3634524"/>
              <a:gd name="connsiteY3" fmla="*/ 0 h 765163"/>
              <a:gd name="connsiteX4" fmla="*/ 2004180 w 3634524"/>
              <a:gd name="connsiteY4" fmla="*/ 0 h 765163"/>
              <a:gd name="connsiteX5" fmla="*/ 2523398 w 3634524"/>
              <a:gd name="connsiteY5" fmla="*/ 0 h 765163"/>
              <a:gd name="connsiteX6" fmla="*/ 3115306 w 3634524"/>
              <a:gd name="connsiteY6" fmla="*/ 0 h 765163"/>
              <a:gd name="connsiteX7" fmla="*/ 3634524 w 3634524"/>
              <a:gd name="connsiteY7" fmla="*/ 0 h 765163"/>
              <a:gd name="connsiteX8" fmla="*/ 3634524 w 3634524"/>
              <a:gd name="connsiteY8" fmla="*/ 374930 h 765163"/>
              <a:gd name="connsiteX9" fmla="*/ 3634524 w 3634524"/>
              <a:gd name="connsiteY9" fmla="*/ 765163 h 765163"/>
              <a:gd name="connsiteX10" fmla="*/ 3078961 w 3634524"/>
              <a:gd name="connsiteY10" fmla="*/ 765163 h 765163"/>
              <a:gd name="connsiteX11" fmla="*/ 2596089 w 3634524"/>
              <a:gd name="connsiteY11" fmla="*/ 765163 h 765163"/>
              <a:gd name="connsiteX12" fmla="*/ 2004180 w 3634524"/>
              <a:gd name="connsiteY12" fmla="*/ 765163 h 765163"/>
              <a:gd name="connsiteX13" fmla="*/ 1412272 w 3634524"/>
              <a:gd name="connsiteY13" fmla="*/ 765163 h 765163"/>
              <a:gd name="connsiteX14" fmla="*/ 856709 w 3634524"/>
              <a:gd name="connsiteY14" fmla="*/ 765163 h 765163"/>
              <a:gd name="connsiteX15" fmla="*/ 0 w 3634524"/>
              <a:gd name="connsiteY15" fmla="*/ 765163 h 765163"/>
              <a:gd name="connsiteX16" fmla="*/ 0 w 3634524"/>
              <a:gd name="connsiteY16" fmla="*/ 367278 h 765163"/>
              <a:gd name="connsiteX17" fmla="*/ 0 w 3634524"/>
              <a:gd name="connsiteY17" fmla="*/ 0 h 76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634524" h="765163" fill="none" extrusionOk="0">
                <a:moveTo>
                  <a:pt x="0" y="0"/>
                </a:moveTo>
                <a:cubicBezTo>
                  <a:pt x="162919" y="-31558"/>
                  <a:pt x="275667" y="38870"/>
                  <a:pt x="410182" y="0"/>
                </a:cubicBezTo>
                <a:cubicBezTo>
                  <a:pt x="544697" y="-38870"/>
                  <a:pt x="752876" y="45140"/>
                  <a:pt x="1002090" y="0"/>
                </a:cubicBezTo>
                <a:cubicBezTo>
                  <a:pt x="1251304" y="-45140"/>
                  <a:pt x="1396048" y="34711"/>
                  <a:pt x="1593998" y="0"/>
                </a:cubicBezTo>
                <a:cubicBezTo>
                  <a:pt x="1791948" y="-34711"/>
                  <a:pt x="1875330" y="3808"/>
                  <a:pt x="2004180" y="0"/>
                </a:cubicBezTo>
                <a:cubicBezTo>
                  <a:pt x="2133030" y="-3808"/>
                  <a:pt x="2406218" y="13685"/>
                  <a:pt x="2523398" y="0"/>
                </a:cubicBezTo>
                <a:cubicBezTo>
                  <a:pt x="2640578" y="-13685"/>
                  <a:pt x="2879825" y="30584"/>
                  <a:pt x="3115306" y="0"/>
                </a:cubicBezTo>
                <a:cubicBezTo>
                  <a:pt x="3350787" y="-30584"/>
                  <a:pt x="3383555" y="33374"/>
                  <a:pt x="3634524" y="0"/>
                </a:cubicBezTo>
                <a:cubicBezTo>
                  <a:pt x="3674476" y="182125"/>
                  <a:pt x="3607491" y="238357"/>
                  <a:pt x="3634524" y="374930"/>
                </a:cubicBezTo>
                <a:cubicBezTo>
                  <a:pt x="3661557" y="511503"/>
                  <a:pt x="3616076" y="572348"/>
                  <a:pt x="3634524" y="765163"/>
                </a:cubicBezTo>
                <a:cubicBezTo>
                  <a:pt x="3414083" y="782775"/>
                  <a:pt x="3327723" y="698722"/>
                  <a:pt x="3078961" y="765163"/>
                </a:cubicBezTo>
                <a:cubicBezTo>
                  <a:pt x="2830199" y="831604"/>
                  <a:pt x="2796921" y="738941"/>
                  <a:pt x="2596089" y="765163"/>
                </a:cubicBezTo>
                <a:cubicBezTo>
                  <a:pt x="2395257" y="791385"/>
                  <a:pt x="2189791" y="754005"/>
                  <a:pt x="2004180" y="765163"/>
                </a:cubicBezTo>
                <a:cubicBezTo>
                  <a:pt x="1818569" y="776321"/>
                  <a:pt x="1591868" y="750993"/>
                  <a:pt x="1412272" y="765163"/>
                </a:cubicBezTo>
                <a:cubicBezTo>
                  <a:pt x="1232676" y="779333"/>
                  <a:pt x="1057839" y="734531"/>
                  <a:pt x="856709" y="765163"/>
                </a:cubicBezTo>
                <a:cubicBezTo>
                  <a:pt x="655579" y="795795"/>
                  <a:pt x="199224" y="709073"/>
                  <a:pt x="0" y="765163"/>
                </a:cubicBezTo>
                <a:cubicBezTo>
                  <a:pt x="-12942" y="659445"/>
                  <a:pt x="33387" y="529820"/>
                  <a:pt x="0" y="367278"/>
                </a:cubicBezTo>
                <a:cubicBezTo>
                  <a:pt x="-33387" y="204736"/>
                  <a:pt x="24346" y="153385"/>
                  <a:pt x="0" y="0"/>
                </a:cubicBezTo>
                <a:close/>
              </a:path>
              <a:path w="3634524" h="765163" stroke="0" extrusionOk="0">
                <a:moveTo>
                  <a:pt x="0" y="0"/>
                </a:moveTo>
                <a:cubicBezTo>
                  <a:pt x="210876" y="-9272"/>
                  <a:pt x="344398" y="25516"/>
                  <a:pt x="591908" y="0"/>
                </a:cubicBezTo>
                <a:cubicBezTo>
                  <a:pt x="839418" y="-25516"/>
                  <a:pt x="828185" y="48505"/>
                  <a:pt x="1002090" y="0"/>
                </a:cubicBezTo>
                <a:cubicBezTo>
                  <a:pt x="1175995" y="-48505"/>
                  <a:pt x="1227976" y="7419"/>
                  <a:pt x="1448617" y="0"/>
                </a:cubicBezTo>
                <a:cubicBezTo>
                  <a:pt x="1669258" y="-7419"/>
                  <a:pt x="1767948" y="2788"/>
                  <a:pt x="1858799" y="0"/>
                </a:cubicBezTo>
                <a:cubicBezTo>
                  <a:pt x="1949650" y="-2788"/>
                  <a:pt x="2190028" y="63002"/>
                  <a:pt x="2450708" y="0"/>
                </a:cubicBezTo>
                <a:cubicBezTo>
                  <a:pt x="2711388" y="-63002"/>
                  <a:pt x="2796103" y="56451"/>
                  <a:pt x="2933580" y="0"/>
                </a:cubicBezTo>
                <a:cubicBezTo>
                  <a:pt x="3071057" y="-56451"/>
                  <a:pt x="3333418" y="22295"/>
                  <a:pt x="3634524" y="0"/>
                </a:cubicBezTo>
                <a:cubicBezTo>
                  <a:pt x="3669637" y="157642"/>
                  <a:pt x="3599813" y="304593"/>
                  <a:pt x="3634524" y="397885"/>
                </a:cubicBezTo>
                <a:cubicBezTo>
                  <a:pt x="3669235" y="491177"/>
                  <a:pt x="3607666" y="611040"/>
                  <a:pt x="3634524" y="765163"/>
                </a:cubicBezTo>
                <a:cubicBezTo>
                  <a:pt x="3465909" y="804581"/>
                  <a:pt x="3332493" y="750755"/>
                  <a:pt x="3224342" y="765163"/>
                </a:cubicBezTo>
                <a:cubicBezTo>
                  <a:pt x="3116191" y="779571"/>
                  <a:pt x="2923582" y="742023"/>
                  <a:pt x="2632434" y="765163"/>
                </a:cubicBezTo>
                <a:cubicBezTo>
                  <a:pt x="2341286" y="788303"/>
                  <a:pt x="2291917" y="719730"/>
                  <a:pt x="2040526" y="765163"/>
                </a:cubicBezTo>
                <a:cubicBezTo>
                  <a:pt x="1789135" y="810596"/>
                  <a:pt x="1619940" y="703711"/>
                  <a:pt x="1484963" y="765163"/>
                </a:cubicBezTo>
                <a:cubicBezTo>
                  <a:pt x="1349986" y="826615"/>
                  <a:pt x="1061410" y="702373"/>
                  <a:pt x="893054" y="765163"/>
                </a:cubicBezTo>
                <a:cubicBezTo>
                  <a:pt x="724698" y="827953"/>
                  <a:pt x="588117" y="756703"/>
                  <a:pt x="446527" y="765163"/>
                </a:cubicBezTo>
                <a:cubicBezTo>
                  <a:pt x="304937" y="773623"/>
                  <a:pt x="221099" y="752487"/>
                  <a:pt x="0" y="765163"/>
                </a:cubicBezTo>
                <a:cubicBezTo>
                  <a:pt x="-30177" y="669270"/>
                  <a:pt x="45469" y="532892"/>
                  <a:pt x="0" y="374930"/>
                </a:cubicBezTo>
                <a:cubicBezTo>
                  <a:pt x="-45469" y="216968"/>
                  <a:pt x="42664" y="132528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94498080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320" name="Picture 16">
            <a:extLst>
              <a:ext uri="{FF2B5EF4-FFF2-40B4-BE49-F238E27FC236}">
                <a16:creationId xmlns:a16="http://schemas.microsoft.com/office/drawing/2014/main" id="{F890F154-524A-A7D7-9A20-4EB051905E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288" y="3859538"/>
            <a:ext cx="3532675" cy="807469"/>
          </a:xfrm>
          <a:custGeom>
            <a:avLst/>
            <a:gdLst>
              <a:gd name="connsiteX0" fmla="*/ 0 w 3532675"/>
              <a:gd name="connsiteY0" fmla="*/ 0 h 807469"/>
              <a:gd name="connsiteX1" fmla="*/ 482799 w 3532675"/>
              <a:gd name="connsiteY1" fmla="*/ 0 h 807469"/>
              <a:gd name="connsiteX2" fmla="*/ 1106905 w 3532675"/>
              <a:gd name="connsiteY2" fmla="*/ 0 h 807469"/>
              <a:gd name="connsiteX3" fmla="*/ 1695684 w 3532675"/>
              <a:gd name="connsiteY3" fmla="*/ 0 h 807469"/>
              <a:gd name="connsiteX4" fmla="*/ 2355117 w 3532675"/>
              <a:gd name="connsiteY4" fmla="*/ 0 h 807469"/>
              <a:gd name="connsiteX5" fmla="*/ 2943896 w 3532675"/>
              <a:gd name="connsiteY5" fmla="*/ 0 h 807469"/>
              <a:gd name="connsiteX6" fmla="*/ 3532675 w 3532675"/>
              <a:gd name="connsiteY6" fmla="*/ 0 h 807469"/>
              <a:gd name="connsiteX7" fmla="*/ 3532675 w 3532675"/>
              <a:gd name="connsiteY7" fmla="*/ 411809 h 807469"/>
              <a:gd name="connsiteX8" fmla="*/ 3532675 w 3532675"/>
              <a:gd name="connsiteY8" fmla="*/ 807469 h 807469"/>
              <a:gd name="connsiteX9" fmla="*/ 3014549 w 3532675"/>
              <a:gd name="connsiteY9" fmla="*/ 807469 h 807469"/>
              <a:gd name="connsiteX10" fmla="*/ 2425770 w 3532675"/>
              <a:gd name="connsiteY10" fmla="*/ 807469 h 807469"/>
              <a:gd name="connsiteX11" fmla="*/ 1872318 w 3532675"/>
              <a:gd name="connsiteY11" fmla="*/ 807469 h 807469"/>
              <a:gd name="connsiteX12" fmla="*/ 1389519 w 3532675"/>
              <a:gd name="connsiteY12" fmla="*/ 807469 h 807469"/>
              <a:gd name="connsiteX13" fmla="*/ 906720 w 3532675"/>
              <a:gd name="connsiteY13" fmla="*/ 807469 h 807469"/>
              <a:gd name="connsiteX14" fmla="*/ 0 w 3532675"/>
              <a:gd name="connsiteY14" fmla="*/ 807469 h 807469"/>
              <a:gd name="connsiteX15" fmla="*/ 0 w 3532675"/>
              <a:gd name="connsiteY15" fmla="*/ 403735 h 807469"/>
              <a:gd name="connsiteX16" fmla="*/ 0 w 3532675"/>
              <a:gd name="connsiteY16" fmla="*/ 0 h 80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32675" h="807469" fill="none" extrusionOk="0">
                <a:moveTo>
                  <a:pt x="0" y="0"/>
                </a:moveTo>
                <a:cubicBezTo>
                  <a:pt x="115999" y="-36852"/>
                  <a:pt x="248979" y="41732"/>
                  <a:pt x="482799" y="0"/>
                </a:cubicBezTo>
                <a:cubicBezTo>
                  <a:pt x="716619" y="-41732"/>
                  <a:pt x="952673" y="16133"/>
                  <a:pt x="1106905" y="0"/>
                </a:cubicBezTo>
                <a:cubicBezTo>
                  <a:pt x="1261137" y="-16133"/>
                  <a:pt x="1538135" y="66965"/>
                  <a:pt x="1695684" y="0"/>
                </a:cubicBezTo>
                <a:cubicBezTo>
                  <a:pt x="1853233" y="-66965"/>
                  <a:pt x="2211305" y="33037"/>
                  <a:pt x="2355117" y="0"/>
                </a:cubicBezTo>
                <a:cubicBezTo>
                  <a:pt x="2498929" y="-33037"/>
                  <a:pt x="2799085" y="24246"/>
                  <a:pt x="2943896" y="0"/>
                </a:cubicBezTo>
                <a:cubicBezTo>
                  <a:pt x="3088707" y="-24246"/>
                  <a:pt x="3269184" y="4875"/>
                  <a:pt x="3532675" y="0"/>
                </a:cubicBezTo>
                <a:cubicBezTo>
                  <a:pt x="3574914" y="105757"/>
                  <a:pt x="3496695" y="257543"/>
                  <a:pt x="3532675" y="411809"/>
                </a:cubicBezTo>
                <a:cubicBezTo>
                  <a:pt x="3568655" y="566075"/>
                  <a:pt x="3518834" y="672851"/>
                  <a:pt x="3532675" y="807469"/>
                </a:cubicBezTo>
                <a:cubicBezTo>
                  <a:pt x="3291452" y="816761"/>
                  <a:pt x="3195639" y="802955"/>
                  <a:pt x="3014549" y="807469"/>
                </a:cubicBezTo>
                <a:cubicBezTo>
                  <a:pt x="2833459" y="811983"/>
                  <a:pt x="2568704" y="779812"/>
                  <a:pt x="2425770" y="807469"/>
                </a:cubicBezTo>
                <a:cubicBezTo>
                  <a:pt x="2282836" y="835126"/>
                  <a:pt x="2084284" y="756362"/>
                  <a:pt x="1872318" y="807469"/>
                </a:cubicBezTo>
                <a:cubicBezTo>
                  <a:pt x="1660352" y="858576"/>
                  <a:pt x="1533567" y="800400"/>
                  <a:pt x="1389519" y="807469"/>
                </a:cubicBezTo>
                <a:cubicBezTo>
                  <a:pt x="1245471" y="814538"/>
                  <a:pt x="1072655" y="770365"/>
                  <a:pt x="906720" y="807469"/>
                </a:cubicBezTo>
                <a:cubicBezTo>
                  <a:pt x="740785" y="844573"/>
                  <a:pt x="374575" y="789330"/>
                  <a:pt x="0" y="807469"/>
                </a:cubicBezTo>
                <a:cubicBezTo>
                  <a:pt x="-1128" y="717250"/>
                  <a:pt x="23233" y="576221"/>
                  <a:pt x="0" y="403735"/>
                </a:cubicBezTo>
                <a:cubicBezTo>
                  <a:pt x="-23233" y="231249"/>
                  <a:pt x="37099" y="118343"/>
                  <a:pt x="0" y="0"/>
                </a:cubicBezTo>
                <a:close/>
              </a:path>
              <a:path w="3532675" h="807469" stroke="0" extrusionOk="0">
                <a:moveTo>
                  <a:pt x="0" y="0"/>
                </a:moveTo>
                <a:cubicBezTo>
                  <a:pt x="287232" y="-41269"/>
                  <a:pt x="357445" y="22476"/>
                  <a:pt x="624106" y="0"/>
                </a:cubicBezTo>
                <a:cubicBezTo>
                  <a:pt x="890767" y="-22476"/>
                  <a:pt x="945555" y="14797"/>
                  <a:pt x="1212885" y="0"/>
                </a:cubicBezTo>
                <a:cubicBezTo>
                  <a:pt x="1480215" y="-14797"/>
                  <a:pt x="1541428" y="30161"/>
                  <a:pt x="1801664" y="0"/>
                </a:cubicBezTo>
                <a:cubicBezTo>
                  <a:pt x="2061900" y="-30161"/>
                  <a:pt x="2142090" y="21235"/>
                  <a:pt x="2319790" y="0"/>
                </a:cubicBezTo>
                <a:cubicBezTo>
                  <a:pt x="2497490" y="-21235"/>
                  <a:pt x="2612206" y="47761"/>
                  <a:pt x="2837916" y="0"/>
                </a:cubicBezTo>
                <a:cubicBezTo>
                  <a:pt x="3063626" y="-47761"/>
                  <a:pt x="3381488" y="49287"/>
                  <a:pt x="3532675" y="0"/>
                </a:cubicBezTo>
                <a:cubicBezTo>
                  <a:pt x="3538612" y="147815"/>
                  <a:pt x="3509938" y="292751"/>
                  <a:pt x="3532675" y="403735"/>
                </a:cubicBezTo>
                <a:cubicBezTo>
                  <a:pt x="3555412" y="514720"/>
                  <a:pt x="3531878" y="709434"/>
                  <a:pt x="3532675" y="807469"/>
                </a:cubicBezTo>
                <a:cubicBezTo>
                  <a:pt x="3351348" y="838264"/>
                  <a:pt x="3125423" y="751101"/>
                  <a:pt x="2943896" y="807469"/>
                </a:cubicBezTo>
                <a:cubicBezTo>
                  <a:pt x="2762369" y="863837"/>
                  <a:pt x="2588203" y="759344"/>
                  <a:pt x="2284463" y="807469"/>
                </a:cubicBezTo>
                <a:cubicBezTo>
                  <a:pt x="1980723" y="855594"/>
                  <a:pt x="1940314" y="806112"/>
                  <a:pt x="1801664" y="807469"/>
                </a:cubicBezTo>
                <a:cubicBezTo>
                  <a:pt x="1663014" y="808826"/>
                  <a:pt x="1504755" y="792304"/>
                  <a:pt x="1283539" y="807469"/>
                </a:cubicBezTo>
                <a:cubicBezTo>
                  <a:pt x="1062324" y="822634"/>
                  <a:pt x="907158" y="779759"/>
                  <a:pt x="800740" y="807469"/>
                </a:cubicBezTo>
                <a:cubicBezTo>
                  <a:pt x="694322" y="835179"/>
                  <a:pt x="321966" y="761942"/>
                  <a:pt x="0" y="807469"/>
                </a:cubicBezTo>
                <a:cubicBezTo>
                  <a:pt x="-26912" y="685598"/>
                  <a:pt x="18006" y="497932"/>
                  <a:pt x="0" y="403735"/>
                </a:cubicBezTo>
                <a:cubicBezTo>
                  <a:pt x="-18006" y="309538"/>
                  <a:pt x="24973" y="154434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5495562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321" name="Google Shape;177;p20">
            <a:extLst>
              <a:ext uri="{FF2B5EF4-FFF2-40B4-BE49-F238E27FC236}">
                <a16:creationId xmlns:a16="http://schemas.microsoft.com/office/drawing/2014/main" id="{A9C66774-01A1-4FD7-3F83-FF831D4DA5F7}"/>
              </a:ext>
            </a:extLst>
          </p:cNvPr>
          <p:cNvSpPr/>
          <p:nvPr/>
        </p:nvSpPr>
        <p:spPr>
          <a:xfrm>
            <a:off x="6690660" y="2457759"/>
            <a:ext cx="4906680" cy="853327"/>
          </a:xfrm>
          <a:custGeom>
            <a:avLst/>
            <a:gdLst/>
            <a:ahLst/>
            <a:cxnLst/>
            <a:rect l="l" t="t" r="r" b="b"/>
            <a:pathLst>
              <a:path w="1281290" h="228966" extrusionOk="0">
                <a:moveTo>
                  <a:pt x="119945" y="183"/>
                </a:moveTo>
                <a:lnTo>
                  <a:pt x="1161345" y="183"/>
                </a:lnTo>
                <a:cubicBezTo>
                  <a:pt x="1202302" y="0"/>
                  <a:pt x="1240227" y="21745"/>
                  <a:pt x="1260759" y="57185"/>
                </a:cubicBezTo>
                <a:cubicBezTo>
                  <a:pt x="1281290" y="92625"/>
                  <a:pt x="1281290" y="136341"/>
                  <a:pt x="1260759" y="171781"/>
                </a:cubicBezTo>
                <a:cubicBezTo>
                  <a:pt x="1240227" y="207221"/>
                  <a:pt x="1202302" y="228966"/>
                  <a:pt x="1161345" y="228783"/>
                </a:cubicBezTo>
                <a:lnTo>
                  <a:pt x="119945" y="228783"/>
                </a:lnTo>
                <a:cubicBezTo>
                  <a:pt x="78988" y="228966"/>
                  <a:pt x="41063" y="207221"/>
                  <a:pt x="20531" y="171781"/>
                </a:cubicBezTo>
                <a:cubicBezTo>
                  <a:pt x="0" y="136341"/>
                  <a:pt x="0" y="92625"/>
                  <a:pt x="20531" y="57185"/>
                </a:cubicBezTo>
                <a:cubicBezTo>
                  <a:pt x="41063" y="21745"/>
                  <a:pt x="78988" y="0"/>
                  <a:pt x="119945" y="183"/>
                </a:cubicBezTo>
                <a:close/>
              </a:path>
            </a:pathLst>
          </a:custGeom>
          <a:solidFill>
            <a:srgbClr val="FDF2E8"/>
          </a:solidFill>
          <a:ln w="38100">
            <a:solidFill>
              <a:schemeClr val="accent6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DIMENSION TABLES</a:t>
            </a:r>
            <a:endParaRPr sz="2800" b="1" dirty="0">
              <a:solidFill>
                <a:schemeClr val="accent6">
                  <a:lumMod val="50000"/>
                </a:schemeClr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Google Shape;136;p17">
            <a:extLst>
              <a:ext uri="{FF2B5EF4-FFF2-40B4-BE49-F238E27FC236}">
                <a16:creationId xmlns:a16="http://schemas.microsoft.com/office/drawing/2014/main" id="{CB208E67-989D-AF0D-D22C-C09B643C081E}"/>
              </a:ext>
            </a:extLst>
          </p:cNvPr>
          <p:cNvSpPr txBox="1"/>
          <p:nvPr/>
        </p:nvSpPr>
        <p:spPr>
          <a:xfrm>
            <a:off x="1989465" y="89396"/>
            <a:ext cx="15144795" cy="1561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NORMALIZATION</a:t>
            </a:r>
            <a:r>
              <a:rPr lang="zh-TW" alt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 </a:t>
            </a:r>
            <a:r>
              <a:rPr lang="en-US" altLang="zh-TW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– Dimension Tables </a:t>
            </a:r>
            <a:endParaRPr sz="7200" dirty="0"/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16A9E43D-FBC0-498B-4E72-8A5AB7B70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82" y="4840766"/>
            <a:ext cx="5184975" cy="3388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">
            <a:extLst>
              <a:ext uri="{FF2B5EF4-FFF2-40B4-BE49-F238E27FC236}">
                <a16:creationId xmlns:a16="http://schemas.microsoft.com/office/drawing/2014/main" id="{1D029E2B-DB48-AE46-D145-E964AAE50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832" y="4851435"/>
            <a:ext cx="4183384" cy="1663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">
            <a:extLst>
              <a:ext uri="{FF2B5EF4-FFF2-40B4-BE49-F238E27FC236}">
                <a16:creationId xmlns:a16="http://schemas.microsoft.com/office/drawing/2014/main" id="{183EA073-F0F0-F4CF-818A-24D858235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0408" y="4840766"/>
            <a:ext cx="3888547" cy="2318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">
            <a:extLst>
              <a:ext uri="{FF2B5EF4-FFF2-40B4-BE49-F238E27FC236}">
                <a16:creationId xmlns:a16="http://schemas.microsoft.com/office/drawing/2014/main" id="{28E6059A-EA79-D9F7-4833-032C083BC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9820" y="4866184"/>
            <a:ext cx="2954115" cy="3591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511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/>
        </p:nvSpPr>
        <p:spPr>
          <a:xfrm>
            <a:off x="1576084" y="470380"/>
            <a:ext cx="16180287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Dimensional Modeling- Star Schema</a:t>
            </a:r>
            <a:endParaRPr sz="7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0776D8-31D8-01A0-63B0-7D1278FC7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07354"/>
            <a:ext cx="8745300" cy="7879645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1C99FE-CC07-AEBC-A15D-8030D99F9537}"/>
              </a:ext>
            </a:extLst>
          </p:cNvPr>
          <p:cNvSpPr txBox="1"/>
          <p:nvPr/>
        </p:nvSpPr>
        <p:spPr>
          <a:xfrm>
            <a:off x="9412940" y="2752302"/>
            <a:ext cx="786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grpSp>
        <p:nvGrpSpPr>
          <p:cNvPr id="7" name="Google Shape;200;p21">
            <a:extLst>
              <a:ext uri="{FF2B5EF4-FFF2-40B4-BE49-F238E27FC236}">
                <a16:creationId xmlns:a16="http://schemas.microsoft.com/office/drawing/2014/main" id="{BBCA78DF-A958-4D4E-0A2D-AD4E3807E9BC}"/>
              </a:ext>
            </a:extLst>
          </p:cNvPr>
          <p:cNvGrpSpPr/>
          <p:nvPr/>
        </p:nvGrpSpPr>
        <p:grpSpPr>
          <a:xfrm>
            <a:off x="9910651" y="2740139"/>
            <a:ext cx="6866624" cy="5471532"/>
            <a:chOff x="0" y="-38100"/>
            <a:chExt cx="1199152" cy="1495256"/>
          </a:xfrm>
        </p:grpSpPr>
        <p:sp>
          <p:nvSpPr>
            <p:cNvPr id="8" name="Google Shape;201;p21">
              <a:extLst>
                <a:ext uri="{FF2B5EF4-FFF2-40B4-BE49-F238E27FC236}">
                  <a16:creationId xmlns:a16="http://schemas.microsoft.com/office/drawing/2014/main" id="{03450535-23E6-0BD7-497E-9E04CEF9759E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2;p21">
              <a:extLst>
                <a:ext uri="{FF2B5EF4-FFF2-40B4-BE49-F238E27FC236}">
                  <a16:creationId xmlns:a16="http://schemas.microsoft.com/office/drawing/2014/main" id="{38FAC10B-61B4-DBEE-3876-2E1A4D175F23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095DF43-EF6D-FD5B-5CF5-CAFF65A48715}"/>
              </a:ext>
            </a:extLst>
          </p:cNvPr>
          <p:cNvSpPr txBox="1"/>
          <p:nvPr/>
        </p:nvSpPr>
        <p:spPr>
          <a:xfrm>
            <a:off x="10219755" y="3560455"/>
            <a:ext cx="923364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Facts : Sales , Target</a:t>
            </a:r>
          </a:p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Dimension : Product , Market ,</a:t>
            </a:r>
          </a:p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 State , Date</a:t>
            </a:r>
          </a:p>
          <a:p>
            <a:endParaRPr lang="en-US" sz="2800" b="1" dirty="0">
              <a:solidFill>
                <a:srgbClr val="664E43"/>
              </a:solidFill>
              <a:latin typeface="Poppins"/>
              <a:cs typeface="Poppins"/>
            </a:endParaRPr>
          </a:p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Disadvantages / Challenges :</a:t>
            </a:r>
          </a:p>
          <a:p>
            <a:pPr marL="342900" indent="-342900">
              <a:buFont typeface="Arial"/>
              <a:buAutoNum type="arabicPeriod"/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Data Redundancy </a:t>
            </a:r>
          </a:p>
          <a:p>
            <a:pPr marL="342900" indent="-342900">
              <a:buFont typeface="Arial"/>
              <a:buAutoNum type="arabicPeriod"/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Query Complexity</a:t>
            </a:r>
          </a:p>
          <a:p>
            <a:pPr marL="342900" indent="-342900">
              <a:buFont typeface="Arial"/>
              <a:buAutoNum type="arabicPeriod"/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Maintenance Overhead</a:t>
            </a:r>
          </a:p>
          <a:p>
            <a:pPr marL="342900" indent="-342900">
              <a:buFont typeface="Arial"/>
              <a:buAutoNum type="arabicPeriod"/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Performance issues</a:t>
            </a:r>
          </a:p>
        </p:txBody>
      </p:sp>
      <p:sp>
        <p:nvSpPr>
          <p:cNvPr id="16" name="Google Shape;151;g245ff388c53_2_210">
            <a:extLst>
              <a:ext uri="{FF2B5EF4-FFF2-40B4-BE49-F238E27FC236}">
                <a16:creationId xmlns:a16="http://schemas.microsoft.com/office/drawing/2014/main" id="{10D4D651-CF1B-72B7-6BAF-D73505D2AECB}"/>
              </a:ext>
            </a:extLst>
          </p:cNvPr>
          <p:cNvSpPr/>
          <p:nvPr/>
        </p:nvSpPr>
        <p:spPr>
          <a:xfrm>
            <a:off x="-21771" y="7470"/>
            <a:ext cx="1861554" cy="1469385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50;g245ff388c53_2_210">
            <a:extLst>
              <a:ext uri="{FF2B5EF4-FFF2-40B4-BE49-F238E27FC236}">
                <a16:creationId xmlns:a16="http://schemas.microsoft.com/office/drawing/2014/main" id="{5EEECDB8-84E6-4691-6BB9-04B77105369A}"/>
              </a:ext>
            </a:extLst>
          </p:cNvPr>
          <p:cNvSpPr/>
          <p:nvPr/>
        </p:nvSpPr>
        <p:spPr>
          <a:xfrm rot="10799990">
            <a:off x="16316881" y="8701567"/>
            <a:ext cx="1971118" cy="1555869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Google Shape;212;p21">
            <a:extLst>
              <a:ext uri="{FF2B5EF4-FFF2-40B4-BE49-F238E27FC236}">
                <a16:creationId xmlns:a16="http://schemas.microsoft.com/office/drawing/2014/main" id="{42F7A874-43A1-BF8B-0063-91E14F51D1F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995819" y="7512739"/>
            <a:ext cx="1364132" cy="1284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18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8"/>
          <p:cNvSpPr txBox="1"/>
          <p:nvPr/>
        </p:nvSpPr>
        <p:spPr>
          <a:xfrm>
            <a:off x="0" y="-494"/>
            <a:ext cx="18287999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Dimensional Modeling- Snowflake Schema</a:t>
            </a:r>
            <a:endParaRPr lang="en-US" sz="7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792F31-D0D5-7739-168A-E3988E8AEC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2026222"/>
            <a:ext cx="11139217" cy="8260777"/>
          </a:xfrm>
          <a:prstGeom prst="rect">
            <a:avLst/>
          </a:prstGeom>
        </p:spPr>
      </p:pic>
      <p:grpSp>
        <p:nvGrpSpPr>
          <p:cNvPr id="4" name="Google Shape;200;p21">
            <a:extLst>
              <a:ext uri="{FF2B5EF4-FFF2-40B4-BE49-F238E27FC236}">
                <a16:creationId xmlns:a16="http://schemas.microsoft.com/office/drawing/2014/main" id="{C40E9266-C666-7420-9258-C7050AA00709}"/>
              </a:ext>
            </a:extLst>
          </p:cNvPr>
          <p:cNvGrpSpPr/>
          <p:nvPr/>
        </p:nvGrpSpPr>
        <p:grpSpPr>
          <a:xfrm>
            <a:off x="11237855" y="2327194"/>
            <a:ext cx="6866624" cy="6687473"/>
            <a:chOff x="0" y="-38100"/>
            <a:chExt cx="1199152" cy="1495256"/>
          </a:xfrm>
        </p:grpSpPr>
        <p:sp>
          <p:nvSpPr>
            <p:cNvPr id="5" name="Google Shape;201;p21">
              <a:extLst>
                <a:ext uri="{FF2B5EF4-FFF2-40B4-BE49-F238E27FC236}">
                  <a16:creationId xmlns:a16="http://schemas.microsoft.com/office/drawing/2014/main" id="{18FF0C2C-0EFF-2D52-C2CE-360C603777A7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2;p21">
              <a:extLst>
                <a:ext uri="{FF2B5EF4-FFF2-40B4-BE49-F238E27FC236}">
                  <a16:creationId xmlns:a16="http://schemas.microsoft.com/office/drawing/2014/main" id="{F6A41BE0-5B34-3210-DE00-8B773F5CAFF3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" name="Google Shape;212;p21">
            <a:extLst>
              <a:ext uri="{FF2B5EF4-FFF2-40B4-BE49-F238E27FC236}">
                <a16:creationId xmlns:a16="http://schemas.microsoft.com/office/drawing/2014/main" id="{D2A300E6-3CE2-6DF3-B2FE-97283311F5F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71823" y="8320732"/>
            <a:ext cx="1364132" cy="128432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E91A5B-91F9-5EA6-3397-1CBC50E8053D}"/>
              </a:ext>
            </a:extLst>
          </p:cNvPr>
          <p:cNvSpPr txBox="1"/>
          <p:nvPr/>
        </p:nvSpPr>
        <p:spPr>
          <a:xfrm>
            <a:off x="11510673" y="3087987"/>
            <a:ext cx="953845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Facts : Sales , Target</a:t>
            </a:r>
          </a:p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Dimension : Product line , </a:t>
            </a:r>
          </a:p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Product type , Product ,</a:t>
            </a:r>
          </a:p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Market_size , Market_type ,</a:t>
            </a:r>
          </a:p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 Market &amp; State</a:t>
            </a:r>
          </a:p>
          <a:p>
            <a:endParaRPr lang="en-US" sz="2800" b="1" dirty="0">
              <a:solidFill>
                <a:srgbClr val="664E43"/>
              </a:solidFill>
              <a:latin typeface="Poppins"/>
              <a:cs typeface="Poppins"/>
            </a:endParaRPr>
          </a:p>
          <a:p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Advantages :</a:t>
            </a:r>
          </a:p>
          <a:p>
            <a:pPr marL="342900" indent="-342900">
              <a:buFont typeface="Arial"/>
              <a:buAutoNum type="arabicPeriod"/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Normalization</a:t>
            </a:r>
          </a:p>
          <a:p>
            <a:pPr marL="342900" indent="-342900">
              <a:buFont typeface="Arial"/>
              <a:buAutoNum type="arabicPeriod"/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Easier to Update</a:t>
            </a:r>
          </a:p>
          <a:p>
            <a:pPr marL="342900" indent="-342900">
              <a:buFont typeface="Arial"/>
              <a:buAutoNum type="arabicPeriod"/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Improved Data Integrity</a:t>
            </a:r>
          </a:p>
          <a:p>
            <a:pPr marL="342900" indent="-342900">
              <a:buFont typeface="Arial"/>
              <a:buAutoNum type="arabicPeriod"/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Efficient Query Performance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0"/>
          <p:cNvSpPr txBox="1"/>
          <p:nvPr/>
        </p:nvSpPr>
        <p:spPr>
          <a:xfrm>
            <a:off x="1227722" y="2778531"/>
            <a:ext cx="9535404" cy="4136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rgbClr val="664E43"/>
                </a:solidFill>
                <a:latin typeface="Knewave"/>
                <a:sym typeface="Knewave"/>
              </a:rPr>
              <a:t>ANALYTICS &amp; REPORTING</a:t>
            </a:r>
            <a:endParaRPr lang="en-US" sz="9600" dirty="0"/>
          </a:p>
        </p:txBody>
      </p:sp>
      <p:pic>
        <p:nvPicPr>
          <p:cNvPr id="2" name="Google Shape;256;p24">
            <a:extLst>
              <a:ext uri="{FF2B5EF4-FFF2-40B4-BE49-F238E27FC236}">
                <a16:creationId xmlns:a16="http://schemas.microsoft.com/office/drawing/2014/main" id="{150D9D92-9494-3FB1-E788-DC2599B81342}"/>
              </a:ext>
            </a:extLst>
          </p:cNvPr>
          <p:cNvPicPr preferRelativeResize="0"/>
          <p:nvPr/>
        </p:nvPicPr>
        <p:blipFill rotWithShape="1">
          <a:blip r:embed="rId4"/>
          <a:srcRect l="11332" r="-2" b="-2"/>
          <a:stretch/>
        </p:blipFill>
        <p:spPr>
          <a:xfrm>
            <a:off x="10763126" y="1434354"/>
            <a:ext cx="6807694" cy="5815871"/>
          </a:xfrm>
          <a:custGeom>
            <a:avLst/>
            <a:gdLst/>
            <a:ahLst/>
            <a:cxnLst/>
            <a:rect l="l" t="t" r="r" b="b"/>
            <a:pathLst>
              <a:path w="4538463" h="3877247">
                <a:moveTo>
                  <a:pt x="0" y="0"/>
                </a:moveTo>
                <a:lnTo>
                  <a:pt x="4538463" y="0"/>
                </a:lnTo>
                <a:lnTo>
                  <a:pt x="4538463" y="3437173"/>
                </a:lnTo>
                <a:lnTo>
                  <a:pt x="4530710" y="3429000"/>
                </a:lnTo>
                <a:cubicBezTo>
                  <a:pt x="4370289" y="3495842"/>
                  <a:pt x="4239946" y="3686344"/>
                  <a:pt x="4056129" y="3636211"/>
                </a:cubicBezTo>
                <a:cubicBezTo>
                  <a:pt x="3872313" y="3589422"/>
                  <a:pt x="3788760" y="3830055"/>
                  <a:pt x="3618310" y="3756528"/>
                </a:cubicBezTo>
                <a:cubicBezTo>
                  <a:pt x="3394389" y="3823371"/>
                  <a:pt x="3163783" y="3823371"/>
                  <a:pt x="2933176" y="3810002"/>
                </a:cubicBezTo>
                <a:cubicBezTo>
                  <a:pt x="2702570" y="3840081"/>
                  <a:pt x="2471962" y="3873503"/>
                  <a:pt x="2238015" y="3850107"/>
                </a:cubicBezTo>
                <a:cubicBezTo>
                  <a:pt x="2007408" y="3870161"/>
                  <a:pt x="1783486" y="3883529"/>
                  <a:pt x="1552880" y="3863476"/>
                </a:cubicBezTo>
                <a:cubicBezTo>
                  <a:pt x="1322274" y="3886870"/>
                  <a:pt x="1091667" y="3876844"/>
                  <a:pt x="864402" y="3860134"/>
                </a:cubicBezTo>
                <a:cubicBezTo>
                  <a:pt x="757455" y="3860134"/>
                  <a:pt x="653849" y="3856792"/>
                  <a:pt x="546902" y="3856792"/>
                </a:cubicBezTo>
                <a:cubicBezTo>
                  <a:pt x="404861" y="3850108"/>
                  <a:pt x="262821" y="3845095"/>
                  <a:pt x="120363" y="3840499"/>
                </a:cubicBezTo>
                <a:lnTo>
                  <a:pt x="0" y="3836632"/>
                </a:lnTo>
                <a:close/>
              </a:path>
            </a:pathLst>
          </a:custGeom>
          <a:noFill/>
        </p:spPr>
      </p:pic>
      <p:sp>
        <p:nvSpPr>
          <p:cNvPr id="3" name="Google Shape;151;g245ff388c53_2_210">
            <a:extLst>
              <a:ext uri="{FF2B5EF4-FFF2-40B4-BE49-F238E27FC236}">
                <a16:creationId xmlns:a16="http://schemas.microsoft.com/office/drawing/2014/main" id="{41FCFCC7-D716-D9F1-C65C-DC980F239A8E}"/>
              </a:ext>
            </a:extLst>
          </p:cNvPr>
          <p:cNvSpPr/>
          <p:nvPr/>
        </p:nvSpPr>
        <p:spPr>
          <a:xfrm>
            <a:off x="-21771" y="7470"/>
            <a:ext cx="1861554" cy="1469385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50;g245ff388c53_2_210">
            <a:extLst>
              <a:ext uri="{FF2B5EF4-FFF2-40B4-BE49-F238E27FC236}">
                <a16:creationId xmlns:a16="http://schemas.microsoft.com/office/drawing/2014/main" id="{86EBC289-D67A-D336-1841-873F1DBBC265}"/>
              </a:ext>
            </a:extLst>
          </p:cNvPr>
          <p:cNvSpPr/>
          <p:nvPr/>
        </p:nvSpPr>
        <p:spPr>
          <a:xfrm rot="10799990">
            <a:off x="16316881" y="8701567"/>
            <a:ext cx="1971118" cy="1555869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28;p30">
            <a:extLst>
              <a:ext uri="{FF2B5EF4-FFF2-40B4-BE49-F238E27FC236}">
                <a16:creationId xmlns:a16="http://schemas.microsoft.com/office/drawing/2014/main" id="{968032B4-299D-B929-75A0-78742FECA76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99;p21">
            <a:extLst>
              <a:ext uri="{FF2B5EF4-FFF2-40B4-BE49-F238E27FC236}">
                <a16:creationId xmlns:a16="http://schemas.microsoft.com/office/drawing/2014/main" id="{318C46BF-14C0-FB17-CB4E-22F25EC594C0}"/>
              </a:ext>
            </a:extLst>
          </p:cNvPr>
          <p:cNvSpPr txBox="1"/>
          <p:nvPr/>
        </p:nvSpPr>
        <p:spPr>
          <a:xfrm>
            <a:off x="2267691" y="12002"/>
            <a:ext cx="1411120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KEY PERFORMANCE INDICATORS</a:t>
            </a:r>
            <a:endParaRPr sz="7200" dirty="0"/>
          </a:p>
        </p:txBody>
      </p:sp>
      <p:grpSp>
        <p:nvGrpSpPr>
          <p:cNvPr id="7" name="Google Shape;200;p21">
            <a:extLst>
              <a:ext uri="{FF2B5EF4-FFF2-40B4-BE49-F238E27FC236}">
                <a16:creationId xmlns:a16="http://schemas.microsoft.com/office/drawing/2014/main" id="{4DA524C7-B3B8-6228-9CB8-250ACB105F48}"/>
              </a:ext>
            </a:extLst>
          </p:cNvPr>
          <p:cNvGrpSpPr/>
          <p:nvPr/>
        </p:nvGrpSpPr>
        <p:grpSpPr>
          <a:xfrm>
            <a:off x="3697892" y="1585039"/>
            <a:ext cx="10892215" cy="8428268"/>
            <a:chOff x="0" y="-38100"/>
            <a:chExt cx="1199152" cy="1495256"/>
          </a:xfrm>
        </p:grpSpPr>
        <p:sp>
          <p:nvSpPr>
            <p:cNvPr id="8" name="Google Shape;201;p21">
              <a:extLst>
                <a:ext uri="{FF2B5EF4-FFF2-40B4-BE49-F238E27FC236}">
                  <a16:creationId xmlns:a16="http://schemas.microsoft.com/office/drawing/2014/main" id="{CEE697CC-E86A-350D-B481-3311C20841B3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2;p21">
              <a:extLst>
                <a:ext uri="{FF2B5EF4-FFF2-40B4-BE49-F238E27FC236}">
                  <a16:creationId xmlns:a16="http://schemas.microsoft.com/office/drawing/2014/main" id="{063A049E-ADD7-3371-33D1-9334EFB4DBED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949AA275-3EF0-B215-1D94-68F6EB49B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170" y="3911743"/>
            <a:ext cx="7403657" cy="28770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B1927F-FC26-77AB-7766-59BE083764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3699" y="7305807"/>
            <a:ext cx="10560598" cy="17456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07A6D6F-EF81-0251-E2CA-F2A406687698}"/>
              </a:ext>
            </a:extLst>
          </p:cNvPr>
          <p:cNvSpPr txBox="1"/>
          <p:nvPr/>
        </p:nvSpPr>
        <p:spPr>
          <a:xfrm>
            <a:off x="4834267" y="2332204"/>
            <a:ext cx="89780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KPIs : Overall Total Expenses , Margin , Sales , Profit &amp; Cost of Goods Sold (COGS) </a:t>
            </a:r>
          </a:p>
        </p:txBody>
      </p:sp>
      <p:pic>
        <p:nvPicPr>
          <p:cNvPr id="15" name="Google Shape;212;p21">
            <a:extLst>
              <a:ext uri="{FF2B5EF4-FFF2-40B4-BE49-F238E27FC236}">
                <a16:creationId xmlns:a16="http://schemas.microsoft.com/office/drawing/2014/main" id="{19F7372B-351D-781C-D25A-ECF5366C55FC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592594" y="9261805"/>
            <a:ext cx="1364132" cy="12843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4802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 txBox="1"/>
          <p:nvPr/>
        </p:nvSpPr>
        <p:spPr>
          <a:xfrm>
            <a:off x="2267691" y="12002"/>
            <a:ext cx="1411120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BUSINESS QUERIES - PRODUCTS</a:t>
            </a:r>
            <a:endParaRPr sz="7200" dirty="0"/>
          </a:p>
        </p:txBody>
      </p:sp>
      <p:grpSp>
        <p:nvGrpSpPr>
          <p:cNvPr id="200" name="Google Shape;200;p21"/>
          <p:cNvGrpSpPr/>
          <p:nvPr/>
        </p:nvGrpSpPr>
        <p:grpSpPr>
          <a:xfrm>
            <a:off x="660267" y="1422419"/>
            <a:ext cx="8127750" cy="8428268"/>
            <a:chOff x="0" y="-38100"/>
            <a:chExt cx="1199152" cy="1495256"/>
          </a:xfrm>
        </p:grpSpPr>
        <p:sp>
          <p:nvSpPr>
            <p:cNvPr id="201" name="Google Shape;201;p21"/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1"/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" name="Google Shape;203;p21"/>
          <p:cNvGrpSpPr/>
          <p:nvPr/>
        </p:nvGrpSpPr>
        <p:grpSpPr>
          <a:xfrm>
            <a:off x="9754992" y="1422419"/>
            <a:ext cx="7872741" cy="8641451"/>
            <a:chOff x="0" y="-38100"/>
            <a:chExt cx="1199152" cy="1495256"/>
          </a:xfrm>
        </p:grpSpPr>
        <p:sp>
          <p:nvSpPr>
            <p:cNvPr id="204" name="Google Shape;204;p21"/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1"/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8E734CA4-06D1-5C7F-E4BE-AA7635BF68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2999" y="2932591"/>
            <a:ext cx="6310873" cy="28113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5C90DA-170A-8D1B-A275-A1DB7B56F9B6}"/>
              </a:ext>
            </a:extLst>
          </p:cNvPr>
          <p:cNvSpPr txBox="1"/>
          <p:nvPr/>
        </p:nvSpPr>
        <p:spPr>
          <a:xfrm>
            <a:off x="1060433" y="2074942"/>
            <a:ext cx="77275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Product Sales Performance :  Which are the best performing products based on Sales revenue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6124C1-A0E2-1154-E2DE-43E83B82B6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4591" y="5759718"/>
            <a:ext cx="3227687" cy="40751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84E15-2BEA-C81D-8FAF-1370B8816650}"/>
              </a:ext>
            </a:extLst>
          </p:cNvPr>
          <p:cNvSpPr txBox="1"/>
          <p:nvPr/>
        </p:nvSpPr>
        <p:spPr>
          <a:xfrm>
            <a:off x="10243790" y="1827893"/>
            <a:ext cx="736899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Product Line Performance: How does each product line contribute to the overall profit margin?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38356C-C072-3C1F-0B1B-40466DB90A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18196" y="2932591"/>
            <a:ext cx="7533932" cy="33243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F88173-D5D3-CD9D-50E1-FF55B53CD4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85943" y="6665451"/>
            <a:ext cx="5610837" cy="1494929"/>
          </a:xfrm>
          <a:prstGeom prst="rect">
            <a:avLst/>
          </a:prstGeom>
        </p:spPr>
      </p:pic>
      <p:pic>
        <p:nvPicPr>
          <p:cNvPr id="10" name="Google Shape;212;p21">
            <a:extLst>
              <a:ext uri="{FF2B5EF4-FFF2-40B4-BE49-F238E27FC236}">
                <a16:creationId xmlns:a16="http://schemas.microsoft.com/office/drawing/2014/main" id="{7716D59F-54CE-5D42-E082-4CB670C51CF6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79658" y="9118837"/>
            <a:ext cx="1364132" cy="1284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28;p30">
            <a:extLst>
              <a:ext uri="{FF2B5EF4-FFF2-40B4-BE49-F238E27FC236}">
                <a16:creationId xmlns:a16="http://schemas.microsoft.com/office/drawing/2014/main" id="{BD058DA9-1FB4-7D10-6701-79D20A5E04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200;p21">
            <a:extLst>
              <a:ext uri="{FF2B5EF4-FFF2-40B4-BE49-F238E27FC236}">
                <a16:creationId xmlns:a16="http://schemas.microsoft.com/office/drawing/2014/main" id="{3C30DE64-C082-154A-B053-90902F0B9A8E}"/>
              </a:ext>
            </a:extLst>
          </p:cNvPr>
          <p:cNvGrpSpPr/>
          <p:nvPr/>
        </p:nvGrpSpPr>
        <p:grpSpPr>
          <a:xfrm>
            <a:off x="4721179" y="1563196"/>
            <a:ext cx="8295573" cy="8533694"/>
            <a:chOff x="0" y="-38100"/>
            <a:chExt cx="1199152" cy="1495256"/>
          </a:xfrm>
        </p:grpSpPr>
        <p:sp>
          <p:nvSpPr>
            <p:cNvPr id="6" name="Google Shape;201;p21">
              <a:extLst>
                <a:ext uri="{FF2B5EF4-FFF2-40B4-BE49-F238E27FC236}">
                  <a16:creationId xmlns:a16="http://schemas.microsoft.com/office/drawing/2014/main" id="{0BE4EBBD-6014-A4BE-6F87-CDA594922A3C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2;p21">
              <a:extLst>
                <a:ext uri="{FF2B5EF4-FFF2-40B4-BE49-F238E27FC236}">
                  <a16:creationId xmlns:a16="http://schemas.microsoft.com/office/drawing/2014/main" id="{33ACD4F8-B13B-33CB-6BF6-64377AF604E8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98F298B-4C7A-FB66-054D-CEB896529291}"/>
              </a:ext>
            </a:extLst>
          </p:cNvPr>
          <p:cNvSpPr txBox="1"/>
          <p:nvPr/>
        </p:nvSpPr>
        <p:spPr>
          <a:xfrm>
            <a:off x="5118484" y="2074832"/>
            <a:ext cx="736899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3. Which product types are the most profitable, and which are the most popular based on sales volume?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D47DD9-99C3-32B7-E570-43DDE3DEE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0230" y="3298043"/>
            <a:ext cx="7765508" cy="30906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24E4972-0BE7-95B3-A8A0-B137EC85C8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2530" y="6388715"/>
            <a:ext cx="5720905" cy="2161716"/>
          </a:xfrm>
          <a:prstGeom prst="rect">
            <a:avLst/>
          </a:prstGeom>
        </p:spPr>
      </p:pic>
      <p:pic>
        <p:nvPicPr>
          <p:cNvPr id="16" name="Google Shape;212;p21">
            <a:extLst>
              <a:ext uri="{FF2B5EF4-FFF2-40B4-BE49-F238E27FC236}">
                <a16:creationId xmlns:a16="http://schemas.microsoft.com/office/drawing/2014/main" id="{C5D81D7C-33BB-713D-5142-7A2CA58F4A32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01677" y="9082966"/>
            <a:ext cx="1364132" cy="128432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9;p21">
            <a:extLst>
              <a:ext uri="{FF2B5EF4-FFF2-40B4-BE49-F238E27FC236}">
                <a16:creationId xmlns:a16="http://schemas.microsoft.com/office/drawing/2014/main" id="{6488B737-DD1F-4141-D441-E7CD4FD1232E}"/>
              </a:ext>
            </a:extLst>
          </p:cNvPr>
          <p:cNvSpPr txBox="1"/>
          <p:nvPr/>
        </p:nvSpPr>
        <p:spPr>
          <a:xfrm>
            <a:off x="2088396" y="49177"/>
            <a:ext cx="1411120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BUSINESS QUERIES - PRODUCTS</a:t>
            </a:r>
            <a:endParaRPr sz="7200" dirty="0"/>
          </a:p>
        </p:txBody>
      </p:sp>
    </p:spTree>
    <p:extLst>
      <p:ext uri="{BB962C8B-B14F-4D97-AF65-F5344CB8AC3E}">
        <p14:creationId xmlns:p14="http://schemas.microsoft.com/office/powerpoint/2010/main" val="2550956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28;p30">
            <a:extLst>
              <a:ext uri="{FF2B5EF4-FFF2-40B4-BE49-F238E27FC236}">
                <a16:creationId xmlns:a16="http://schemas.microsoft.com/office/drawing/2014/main" id="{BD058DA9-1FB4-7D10-6701-79D20A5E04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200;p21">
            <a:extLst>
              <a:ext uri="{FF2B5EF4-FFF2-40B4-BE49-F238E27FC236}">
                <a16:creationId xmlns:a16="http://schemas.microsoft.com/office/drawing/2014/main" id="{3C30DE64-C082-154A-B053-90902F0B9A8E}"/>
              </a:ext>
            </a:extLst>
          </p:cNvPr>
          <p:cNvGrpSpPr/>
          <p:nvPr/>
        </p:nvGrpSpPr>
        <p:grpSpPr>
          <a:xfrm>
            <a:off x="5080125" y="929926"/>
            <a:ext cx="8127750" cy="9021125"/>
            <a:chOff x="0" y="-38100"/>
            <a:chExt cx="1199152" cy="1495256"/>
          </a:xfrm>
        </p:grpSpPr>
        <p:sp>
          <p:nvSpPr>
            <p:cNvPr id="6" name="Google Shape;201;p21">
              <a:extLst>
                <a:ext uri="{FF2B5EF4-FFF2-40B4-BE49-F238E27FC236}">
                  <a16:creationId xmlns:a16="http://schemas.microsoft.com/office/drawing/2014/main" id="{0BE4EBBD-6014-A4BE-6F87-CDA594922A3C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2;p21">
              <a:extLst>
                <a:ext uri="{FF2B5EF4-FFF2-40B4-BE49-F238E27FC236}">
                  <a16:creationId xmlns:a16="http://schemas.microsoft.com/office/drawing/2014/main" id="{33ACD4F8-B13B-33CB-6BF6-64377AF604E8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98F298B-4C7A-FB66-054D-CEB896529291}"/>
              </a:ext>
            </a:extLst>
          </p:cNvPr>
          <p:cNvSpPr txBox="1"/>
          <p:nvPr/>
        </p:nvSpPr>
        <p:spPr>
          <a:xfrm>
            <a:off x="5459502" y="1541353"/>
            <a:ext cx="736899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Inventory and Sales Correlation: Is there a correlation between inventory margin and sales volume in different product lines?</a:t>
            </a:r>
          </a:p>
        </p:txBody>
      </p:sp>
      <p:pic>
        <p:nvPicPr>
          <p:cNvPr id="16" name="Google Shape;212;p21">
            <a:extLst>
              <a:ext uri="{FF2B5EF4-FFF2-40B4-BE49-F238E27FC236}">
                <a16:creationId xmlns:a16="http://schemas.microsoft.com/office/drawing/2014/main" id="{C5D81D7C-33BB-713D-5142-7A2CA58F4A3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29727" y="9308887"/>
            <a:ext cx="1364132" cy="128432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9;p21">
            <a:extLst>
              <a:ext uri="{FF2B5EF4-FFF2-40B4-BE49-F238E27FC236}">
                <a16:creationId xmlns:a16="http://schemas.microsoft.com/office/drawing/2014/main" id="{501F8318-8FC3-49B7-CD23-05D7EF588DD4}"/>
              </a:ext>
            </a:extLst>
          </p:cNvPr>
          <p:cNvSpPr txBox="1"/>
          <p:nvPr/>
        </p:nvSpPr>
        <p:spPr>
          <a:xfrm>
            <a:off x="2088396" y="-200828"/>
            <a:ext cx="1411120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INVENTORY </a:t>
            </a:r>
            <a:endParaRPr sz="7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1125AB-8B36-E8EE-8B29-166DF989A0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4211" y="2755630"/>
            <a:ext cx="7679575" cy="28950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21B2081-A678-A335-9115-61A28F1BC5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4210" y="6001045"/>
            <a:ext cx="7679575" cy="168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14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28;p30">
            <a:extLst>
              <a:ext uri="{FF2B5EF4-FFF2-40B4-BE49-F238E27FC236}">
                <a16:creationId xmlns:a16="http://schemas.microsoft.com/office/drawing/2014/main" id="{BD058DA9-1FB4-7D10-6701-79D20A5E04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14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200;p21">
            <a:extLst>
              <a:ext uri="{FF2B5EF4-FFF2-40B4-BE49-F238E27FC236}">
                <a16:creationId xmlns:a16="http://schemas.microsoft.com/office/drawing/2014/main" id="{3C30DE64-C082-154A-B053-90902F0B9A8E}"/>
              </a:ext>
            </a:extLst>
          </p:cNvPr>
          <p:cNvGrpSpPr/>
          <p:nvPr/>
        </p:nvGrpSpPr>
        <p:grpSpPr>
          <a:xfrm>
            <a:off x="358590" y="1272989"/>
            <a:ext cx="8127750" cy="9021125"/>
            <a:chOff x="0" y="-38100"/>
            <a:chExt cx="1199152" cy="1495256"/>
          </a:xfrm>
        </p:grpSpPr>
        <p:sp>
          <p:nvSpPr>
            <p:cNvPr id="6" name="Google Shape;201;p21">
              <a:extLst>
                <a:ext uri="{FF2B5EF4-FFF2-40B4-BE49-F238E27FC236}">
                  <a16:creationId xmlns:a16="http://schemas.microsoft.com/office/drawing/2014/main" id="{0BE4EBBD-6014-A4BE-6F87-CDA594922A3C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2;p21">
              <a:extLst>
                <a:ext uri="{FF2B5EF4-FFF2-40B4-BE49-F238E27FC236}">
                  <a16:creationId xmlns:a16="http://schemas.microsoft.com/office/drawing/2014/main" id="{33ACD4F8-B13B-33CB-6BF6-64377AF604E8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98F298B-4C7A-FB66-054D-CEB896529291}"/>
              </a:ext>
            </a:extLst>
          </p:cNvPr>
          <p:cNvSpPr txBox="1"/>
          <p:nvPr/>
        </p:nvSpPr>
        <p:spPr>
          <a:xfrm>
            <a:off x="737967" y="1678247"/>
            <a:ext cx="73689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State Sales Comparison &amp; Performance: Which states has the highest contribution to Sales &amp; Profit and how do their expenses compare to Sales?</a:t>
            </a:r>
          </a:p>
        </p:txBody>
      </p:sp>
      <p:pic>
        <p:nvPicPr>
          <p:cNvPr id="16" name="Google Shape;212;p21">
            <a:extLst>
              <a:ext uri="{FF2B5EF4-FFF2-40B4-BE49-F238E27FC236}">
                <a16:creationId xmlns:a16="http://schemas.microsoft.com/office/drawing/2014/main" id="{C5D81D7C-33BB-713D-5142-7A2CA58F4A3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9863" y="9226773"/>
            <a:ext cx="1364132" cy="128432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9;p21">
            <a:extLst>
              <a:ext uri="{FF2B5EF4-FFF2-40B4-BE49-F238E27FC236}">
                <a16:creationId xmlns:a16="http://schemas.microsoft.com/office/drawing/2014/main" id="{501F8318-8FC3-49B7-CD23-05D7EF588DD4}"/>
              </a:ext>
            </a:extLst>
          </p:cNvPr>
          <p:cNvSpPr txBox="1"/>
          <p:nvPr/>
        </p:nvSpPr>
        <p:spPr>
          <a:xfrm>
            <a:off x="1759100" y="12121"/>
            <a:ext cx="1411120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LET’s TALK SALES !</a:t>
            </a:r>
            <a:endParaRPr sz="7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574851-2097-7434-43CA-FFDEEC380A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4792" y="2923408"/>
            <a:ext cx="4958157" cy="26762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3BF563-44F4-9A76-121A-07F5737D7C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0935" y="5616641"/>
            <a:ext cx="5045870" cy="4530432"/>
          </a:xfrm>
          <a:prstGeom prst="rect">
            <a:avLst/>
          </a:prstGeom>
        </p:spPr>
      </p:pic>
      <p:grpSp>
        <p:nvGrpSpPr>
          <p:cNvPr id="10" name="Google Shape;200;p21">
            <a:extLst>
              <a:ext uri="{FF2B5EF4-FFF2-40B4-BE49-F238E27FC236}">
                <a16:creationId xmlns:a16="http://schemas.microsoft.com/office/drawing/2014/main" id="{6C8D2B4C-09BE-FA10-3371-49CF58A42015}"/>
              </a:ext>
            </a:extLst>
          </p:cNvPr>
          <p:cNvGrpSpPr/>
          <p:nvPr/>
        </p:nvGrpSpPr>
        <p:grpSpPr>
          <a:xfrm>
            <a:off x="9801660" y="1253873"/>
            <a:ext cx="8127750" cy="9021125"/>
            <a:chOff x="0" y="-38100"/>
            <a:chExt cx="1199152" cy="1495256"/>
          </a:xfrm>
        </p:grpSpPr>
        <p:sp>
          <p:nvSpPr>
            <p:cNvPr id="12" name="Google Shape;201;p21">
              <a:extLst>
                <a:ext uri="{FF2B5EF4-FFF2-40B4-BE49-F238E27FC236}">
                  <a16:creationId xmlns:a16="http://schemas.microsoft.com/office/drawing/2014/main" id="{4A7ADD71-4D42-E839-F89A-F5C7282B3BE9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2;p21">
              <a:extLst>
                <a:ext uri="{FF2B5EF4-FFF2-40B4-BE49-F238E27FC236}">
                  <a16:creationId xmlns:a16="http://schemas.microsoft.com/office/drawing/2014/main" id="{5EE5D8E6-FDCA-CA66-4D6A-90B1EEC1FCD1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DFA072F-300A-3DDF-9818-B780C439357B}"/>
              </a:ext>
            </a:extLst>
          </p:cNvPr>
          <p:cNvSpPr txBox="1"/>
          <p:nvPr/>
        </p:nvSpPr>
        <p:spPr>
          <a:xfrm>
            <a:off x="10175623" y="1699103"/>
            <a:ext cx="7753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Market Analysis: How do sales volumes vary across different market sizes?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8B2878-B764-50CF-2521-71BB69B817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73756" y="2968196"/>
            <a:ext cx="7753787" cy="2810748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6699F871-EEA7-AC18-F6AD-EEC28ABB57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44953" y="6550383"/>
            <a:ext cx="4411391" cy="167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939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/>
        </p:nvSpPr>
        <p:spPr>
          <a:xfrm>
            <a:off x="4799134" y="325429"/>
            <a:ext cx="9459303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PROJECT WORKFLOW</a:t>
            </a:r>
            <a:endParaRPr sz="7200" dirty="0"/>
          </a:p>
        </p:txBody>
      </p:sp>
      <p:sp>
        <p:nvSpPr>
          <p:cNvPr id="101" name="Google Shape;101;p14"/>
          <p:cNvSpPr txBox="1"/>
          <p:nvPr/>
        </p:nvSpPr>
        <p:spPr>
          <a:xfrm>
            <a:off x="607705" y="2333203"/>
            <a:ext cx="8010817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Dataset Introduction</a:t>
            </a:r>
            <a:endParaRPr lang="en-US" b="1" dirty="0"/>
          </a:p>
        </p:txBody>
      </p:sp>
      <p:sp>
        <p:nvSpPr>
          <p:cNvPr id="102" name="Google Shape;102;p14"/>
          <p:cNvSpPr txBox="1"/>
          <p:nvPr/>
        </p:nvSpPr>
        <p:spPr>
          <a:xfrm>
            <a:off x="909006" y="4254194"/>
            <a:ext cx="6141283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Normalization</a:t>
            </a:r>
            <a:endParaRPr b="1" dirty="0"/>
          </a:p>
        </p:txBody>
      </p:sp>
      <p:sp>
        <p:nvSpPr>
          <p:cNvPr id="104" name="Google Shape;104;p14"/>
          <p:cNvSpPr txBox="1"/>
          <p:nvPr/>
        </p:nvSpPr>
        <p:spPr>
          <a:xfrm>
            <a:off x="10706951" y="5603443"/>
            <a:ext cx="3551486" cy="30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8" name="Google Shape;10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63364" y="2563907"/>
            <a:ext cx="6320297" cy="5880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9C73F2-FB81-4197-AC04-8821749148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8165" y="2472149"/>
            <a:ext cx="527967" cy="5852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7CED3B-1ED0-0666-2BA6-1B87DED11F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7399" y="4388354"/>
            <a:ext cx="527050" cy="584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89C54B-7CA4-AB7E-12A7-C9CE02056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6856" y="5328194"/>
            <a:ext cx="527050" cy="584200"/>
          </a:xfrm>
          <a:prstGeom prst="rect">
            <a:avLst/>
          </a:prstGeom>
        </p:spPr>
      </p:pic>
      <p:sp>
        <p:nvSpPr>
          <p:cNvPr id="8" name="Google Shape;102;p14">
            <a:extLst>
              <a:ext uri="{FF2B5EF4-FFF2-40B4-BE49-F238E27FC236}">
                <a16:creationId xmlns:a16="http://schemas.microsoft.com/office/drawing/2014/main" id="{97BE49E5-6699-FEAF-6448-1467078A6CB3}"/>
              </a:ext>
            </a:extLst>
          </p:cNvPr>
          <p:cNvSpPr txBox="1"/>
          <p:nvPr/>
        </p:nvSpPr>
        <p:spPr>
          <a:xfrm>
            <a:off x="1914449" y="5243267"/>
            <a:ext cx="5892003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Dimensional Modeling</a:t>
            </a:r>
            <a:endParaRPr b="1" dirty="0"/>
          </a:p>
        </p:txBody>
      </p:sp>
      <p:sp>
        <p:nvSpPr>
          <p:cNvPr id="9" name="Google Shape;102;p14">
            <a:extLst>
              <a:ext uri="{FF2B5EF4-FFF2-40B4-BE49-F238E27FC236}">
                <a16:creationId xmlns:a16="http://schemas.microsoft.com/office/drawing/2014/main" id="{1007AC8B-28E9-FF54-6787-A3EA244D2031}"/>
              </a:ext>
            </a:extLst>
          </p:cNvPr>
          <p:cNvSpPr txBox="1"/>
          <p:nvPr/>
        </p:nvSpPr>
        <p:spPr>
          <a:xfrm>
            <a:off x="1171521" y="6232342"/>
            <a:ext cx="7255226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Analytics &amp; Reporting</a:t>
            </a:r>
            <a:endParaRPr lang="en-US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09049DD-C527-E872-C8EC-32795C8A83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9082" y="6324229"/>
            <a:ext cx="527050" cy="584200"/>
          </a:xfrm>
          <a:prstGeom prst="rect">
            <a:avLst/>
          </a:prstGeom>
        </p:spPr>
      </p:pic>
      <p:sp>
        <p:nvSpPr>
          <p:cNvPr id="13" name="Google Shape;151;g245ff388c53_2_210">
            <a:extLst>
              <a:ext uri="{FF2B5EF4-FFF2-40B4-BE49-F238E27FC236}">
                <a16:creationId xmlns:a16="http://schemas.microsoft.com/office/drawing/2014/main" id="{7ADCADFC-993C-6077-DEB4-2F8B59E2B973}"/>
              </a:ext>
            </a:extLst>
          </p:cNvPr>
          <p:cNvSpPr/>
          <p:nvPr/>
        </p:nvSpPr>
        <p:spPr>
          <a:xfrm>
            <a:off x="-21771" y="7470"/>
            <a:ext cx="1861554" cy="1469385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50;g245ff388c53_2_210">
            <a:extLst>
              <a:ext uri="{FF2B5EF4-FFF2-40B4-BE49-F238E27FC236}">
                <a16:creationId xmlns:a16="http://schemas.microsoft.com/office/drawing/2014/main" id="{E1DA1B24-4127-D4A0-7CD5-F6F066925568}"/>
              </a:ext>
            </a:extLst>
          </p:cNvPr>
          <p:cNvSpPr/>
          <p:nvPr/>
        </p:nvSpPr>
        <p:spPr>
          <a:xfrm rot="10799990">
            <a:off x="16316881" y="8701567"/>
            <a:ext cx="1971118" cy="1555869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02;p14">
            <a:extLst>
              <a:ext uri="{FF2B5EF4-FFF2-40B4-BE49-F238E27FC236}">
                <a16:creationId xmlns:a16="http://schemas.microsoft.com/office/drawing/2014/main" id="{13A778AD-F4A5-B00D-4E60-468C346CDDF6}"/>
              </a:ext>
            </a:extLst>
          </p:cNvPr>
          <p:cNvSpPr txBox="1"/>
          <p:nvPr/>
        </p:nvSpPr>
        <p:spPr>
          <a:xfrm>
            <a:off x="361567" y="7134943"/>
            <a:ext cx="8545259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Conclusion/Insights</a:t>
            </a:r>
            <a:endParaRPr b="1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2830B62-3B95-BA32-E180-792A460F4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4499" y="7230651"/>
            <a:ext cx="527050" cy="584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C2A385-2C87-1F13-27B9-518F27406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9844" y="3394955"/>
            <a:ext cx="527967" cy="585216"/>
          </a:xfrm>
          <a:prstGeom prst="rect">
            <a:avLst/>
          </a:prstGeom>
        </p:spPr>
      </p:pic>
      <p:sp>
        <p:nvSpPr>
          <p:cNvPr id="7" name="Google Shape;101;p14">
            <a:extLst>
              <a:ext uri="{FF2B5EF4-FFF2-40B4-BE49-F238E27FC236}">
                <a16:creationId xmlns:a16="http://schemas.microsoft.com/office/drawing/2014/main" id="{79E0A3C2-BB9E-48C4-EE51-A4BC381B9900}"/>
              </a:ext>
            </a:extLst>
          </p:cNvPr>
          <p:cNvSpPr txBox="1"/>
          <p:nvPr/>
        </p:nvSpPr>
        <p:spPr>
          <a:xfrm>
            <a:off x="277847" y="3299268"/>
            <a:ext cx="8010817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Schema Creation</a:t>
            </a:r>
            <a:endParaRPr lang="en-US" b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28;p30">
            <a:extLst>
              <a:ext uri="{FF2B5EF4-FFF2-40B4-BE49-F238E27FC236}">
                <a16:creationId xmlns:a16="http://schemas.microsoft.com/office/drawing/2014/main" id="{BD058DA9-1FB4-7D10-6701-79D20A5E04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19444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200;p21">
            <a:extLst>
              <a:ext uri="{FF2B5EF4-FFF2-40B4-BE49-F238E27FC236}">
                <a16:creationId xmlns:a16="http://schemas.microsoft.com/office/drawing/2014/main" id="{3C30DE64-C082-154A-B053-90902F0B9A8E}"/>
              </a:ext>
            </a:extLst>
          </p:cNvPr>
          <p:cNvGrpSpPr/>
          <p:nvPr/>
        </p:nvGrpSpPr>
        <p:grpSpPr>
          <a:xfrm>
            <a:off x="358590" y="854608"/>
            <a:ext cx="8127750" cy="9021125"/>
            <a:chOff x="0" y="-38100"/>
            <a:chExt cx="1199152" cy="1495256"/>
          </a:xfrm>
        </p:grpSpPr>
        <p:sp>
          <p:nvSpPr>
            <p:cNvPr id="6" name="Google Shape;201;p21">
              <a:extLst>
                <a:ext uri="{FF2B5EF4-FFF2-40B4-BE49-F238E27FC236}">
                  <a16:creationId xmlns:a16="http://schemas.microsoft.com/office/drawing/2014/main" id="{0BE4EBBD-6014-A4BE-6F87-CDA594922A3C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2;p21">
              <a:extLst>
                <a:ext uri="{FF2B5EF4-FFF2-40B4-BE49-F238E27FC236}">
                  <a16:creationId xmlns:a16="http://schemas.microsoft.com/office/drawing/2014/main" id="{33ACD4F8-B13B-33CB-6BF6-64377AF604E8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98F298B-4C7A-FB66-054D-CEB896529291}"/>
              </a:ext>
            </a:extLst>
          </p:cNvPr>
          <p:cNvSpPr txBox="1"/>
          <p:nvPr/>
        </p:nvSpPr>
        <p:spPr>
          <a:xfrm>
            <a:off x="749328" y="1345144"/>
            <a:ext cx="736899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Target Sales Achievement: Which products  are consistently meeting or exceeding sales targets?</a:t>
            </a:r>
          </a:p>
          <a:p>
            <a:endParaRPr lang="en-US" sz="2200" b="1" i="1" dirty="0">
              <a:solidFill>
                <a:schemeClr val="accent6">
                  <a:lumMod val="50000"/>
                </a:schemeClr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16" name="Google Shape;212;p21">
            <a:extLst>
              <a:ext uri="{FF2B5EF4-FFF2-40B4-BE49-F238E27FC236}">
                <a16:creationId xmlns:a16="http://schemas.microsoft.com/office/drawing/2014/main" id="{C5D81D7C-33BB-713D-5142-7A2CA58F4A3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1934" y="9064940"/>
            <a:ext cx="1364132" cy="128432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9;p21">
            <a:extLst>
              <a:ext uri="{FF2B5EF4-FFF2-40B4-BE49-F238E27FC236}">
                <a16:creationId xmlns:a16="http://schemas.microsoft.com/office/drawing/2014/main" id="{501F8318-8FC3-49B7-CD23-05D7EF588DD4}"/>
              </a:ext>
            </a:extLst>
          </p:cNvPr>
          <p:cNvSpPr txBox="1"/>
          <p:nvPr/>
        </p:nvSpPr>
        <p:spPr>
          <a:xfrm>
            <a:off x="1794374" y="-313675"/>
            <a:ext cx="1411120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LET’s TALK SALES !</a:t>
            </a:r>
            <a:endParaRPr sz="7200" dirty="0"/>
          </a:p>
        </p:txBody>
      </p:sp>
      <p:grpSp>
        <p:nvGrpSpPr>
          <p:cNvPr id="10" name="Google Shape;200;p21">
            <a:extLst>
              <a:ext uri="{FF2B5EF4-FFF2-40B4-BE49-F238E27FC236}">
                <a16:creationId xmlns:a16="http://schemas.microsoft.com/office/drawing/2014/main" id="{6C8D2B4C-09BE-FA10-3371-49CF58A42015}"/>
              </a:ext>
            </a:extLst>
          </p:cNvPr>
          <p:cNvGrpSpPr/>
          <p:nvPr/>
        </p:nvGrpSpPr>
        <p:grpSpPr>
          <a:xfrm>
            <a:off x="9773028" y="854608"/>
            <a:ext cx="8127750" cy="9021125"/>
            <a:chOff x="0" y="-38100"/>
            <a:chExt cx="1199152" cy="1495256"/>
          </a:xfrm>
        </p:grpSpPr>
        <p:sp>
          <p:nvSpPr>
            <p:cNvPr id="12" name="Google Shape;201;p21">
              <a:extLst>
                <a:ext uri="{FF2B5EF4-FFF2-40B4-BE49-F238E27FC236}">
                  <a16:creationId xmlns:a16="http://schemas.microsoft.com/office/drawing/2014/main" id="{4A7ADD71-4D42-E839-F89A-F5C7282B3BE9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2;p21">
              <a:extLst>
                <a:ext uri="{FF2B5EF4-FFF2-40B4-BE49-F238E27FC236}">
                  <a16:creationId xmlns:a16="http://schemas.microsoft.com/office/drawing/2014/main" id="{5EE5D8E6-FDCA-CA66-4D6A-90B1EEC1FCD1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DFA072F-300A-3DDF-9818-B780C439357B}"/>
              </a:ext>
            </a:extLst>
          </p:cNvPr>
          <p:cNvSpPr txBox="1"/>
          <p:nvPr/>
        </p:nvSpPr>
        <p:spPr>
          <a:xfrm>
            <a:off x="10141190" y="1381802"/>
            <a:ext cx="7753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Seasonal Trends: Are there any seasonal patterns in sales over the years, and how do they align with inventory margins?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E5E203-6693-F203-039A-88A8C2B200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118" y="2216218"/>
            <a:ext cx="6669741" cy="31970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A110E3-F858-FC8E-2505-4529A893D4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655" y="5542739"/>
            <a:ext cx="7528668" cy="414299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CDA627A-666F-02D8-8051-E46C6F7424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93739" y="2719662"/>
            <a:ext cx="7448687" cy="252723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FF64355-243D-695E-1FD4-50853E9955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53385" y="5704432"/>
            <a:ext cx="6329393" cy="225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203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28;p30">
            <a:extLst>
              <a:ext uri="{FF2B5EF4-FFF2-40B4-BE49-F238E27FC236}">
                <a16:creationId xmlns:a16="http://schemas.microsoft.com/office/drawing/2014/main" id="{BD058DA9-1FB4-7D10-6701-79D20A5E04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19444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200;p21">
            <a:extLst>
              <a:ext uri="{FF2B5EF4-FFF2-40B4-BE49-F238E27FC236}">
                <a16:creationId xmlns:a16="http://schemas.microsoft.com/office/drawing/2014/main" id="{3C30DE64-C082-154A-B053-90902F0B9A8E}"/>
              </a:ext>
            </a:extLst>
          </p:cNvPr>
          <p:cNvGrpSpPr/>
          <p:nvPr/>
        </p:nvGrpSpPr>
        <p:grpSpPr>
          <a:xfrm>
            <a:off x="545572" y="884246"/>
            <a:ext cx="8127750" cy="9187031"/>
            <a:chOff x="0" y="-65599"/>
            <a:chExt cx="1199152" cy="1522755"/>
          </a:xfrm>
        </p:grpSpPr>
        <p:sp>
          <p:nvSpPr>
            <p:cNvPr id="6" name="Google Shape;201;p21">
              <a:extLst>
                <a:ext uri="{FF2B5EF4-FFF2-40B4-BE49-F238E27FC236}">
                  <a16:creationId xmlns:a16="http://schemas.microsoft.com/office/drawing/2014/main" id="{0BE4EBBD-6014-A4BE-6F87-CDA594922A3C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2;p21">
              <a:extLst>
                <a:ext uri="{FF2B5EF4-FFF2-40B4-BE49-F238E27FC236}">
                  <a16:creationId xmlns:a16="http://schemas.microsoft.com/office/drawing/2014/main" id="{33ACD4F8-B13B-33CB-6BF6-64377AF604E8}"/>
                </a:ext>
              </a:extLst>
            </p:cNvPr>
            <p:cNvSpPr txBox="1"/>
            <p:nvPr/>
          </p:nvSpPr>
          <p:spPr>
            <a:xfrm>
              <a:off x="0" y="-65599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98F298B-4C7A-FB66-054D-CEB896529291}"/>
              </a:ext>
            </a:extLst>
          </p:cNvPr>
          <p:cNvSpPr txBox="1"/>
          <p:nvPr/>
        </p:nvSpPr>
        <p:spPr>
          <a:xfrm>
            <a:off x="924949" y="1455410"/>
            <a:ext cx="73689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Target Profit Achievement: Which products are consistently meeting or exceeding profits?</a:t>
            </a:r>
          </a:p>
        </p:txBody>
      </p:sp>
      <p:pic>
        <p:nvPicPr>
          <p:cNvPr id="16" name="Google Shape;212;p21">
            <a:extLst>
              <a:ext uri="{FF2B5EF4-FFF2-40B4-BE49-F238E27FC236}">
                <a16:creationId xmlns:a16="http://schemas.microsoft.com/office/drawing/2014/main" id="{C5D81D7C-33BB-713D-5142-7A2CA58F4A3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9863" y="9226773"/>
            <a:ext cx="1364132" cy="128432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9;p21">
            <a:extLst>
              <a:ext uri="{FF2B5EF4-FFF2-40B4-BE49-F238E27FC236}">
                <a16:creationId xmlns:a16="http://schemas.microsoft.com/office/drawing/2014/main" id="{501F8318-8FC3-49B7-CD23-05D7EF588DD4}"/>
              </a:ext>
            </a:extLst>
          </p:cNvPr>
          <p:cNvSpPr txBox="1"/>
          <p:nvPr/>
        </p:nvSpPr>
        <p:spPr>
          <a:xfrm>
            <a:off x="1794374" y="-313675"/>
            <a:ext cx="1411120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LET’s TALK PROFITS !</a:t>
            </a:r>
            <a:endParaRPr sz="7200" dirty="0"/>
          </a:p>
        </p:txBody>
      </p:sp>
      <p:grpSp>
        <p:nvGrpSpPr>
          <p:cNvPr id="10" name="Google Shape;200;p21">
            <a:extLst>
              <a:ext uri="{FF2B5EF4-FFF2-40B4-BE49-F238E27FC236}">
                <a16:creationId xmlns:a16="http://schemas.microsoft.com/office/drawing/2014/main" id="{6C8D2B4C-09BE-FA10-3371-49CF58A42015}"/>
              </a:ext>
            </a:extLst>
          </p:cNvPr>
          <p:cNvGrpSpPr/>
          <p:nvPr/>
        </p:nvGrpSpPr>
        <p:grpSpPr>
          <a:xfrm>
            <a:off x="9650536" y="1041975"/>
            <a:ext cx="8127750" cy="9021125"/>
            <a:chOff x="0" y="-38100"/>
            <a:chExt cx="1199152" cy="1495256"/>
          </a:xfrm>
        </p:grpSpPr>
        <p:sp>
          <p:nvSpPr>
            <p:cNvPr id="12" name="Google Shape;201;p21">
              <a:extLst>
                <a:ext uri="{FF2B5EF4-FFF2-40B4-BE49-F238E27FC236}">
                  <a16:creationId xmlns:a16="http://schemas.microsoft.com/office/drawing/2014/main" id="{4A7ADD71-4D42-E839-F89A-F5C7282B3BE9}"/>
                </a:ext>
              </a:extLst>
            </p:cNvPr>
            <p:cNvSpPr/>
            <p:nvPr/>
          </p:nvSpPr>
          <p:spPr>
            <a:xfrm>
              <a:off x="0" y="0"/>
              <a:ext cx="1199152" cy="1457156"/>
            </a:xfrm>
            <a:custGeom>
              <a:avLst/>
              <a:gdLst/>
              <a:ahLst/>
              <a:cxnLst/>
              <a:rect l="l" t="t" r="r" b="b"/>
              <a:pathLst>
                <a:path w="1199152" h="1457156" extrusionOk="0">
                  <a:moveTo>
                    <a:pt x="96515" y="0"/>
                  </a:moveTo>
                  <a:lnTo>
                    <a:pt x="1102638" y="0"/>
                  </a:lnTo>
                  <a:cubicBezTo>
                    <a:pt x="1155941" y="0"/>
                    <a:pt x="1199152" y="43211"/>
                    <a:pt x="1199152" y="96515"/>
                  </a:cubicBezTo>
                  <a:lnTo>
                    <a:pt x="1199152" y="1360641"/>
                  </a:lnTo>
                  <a:cubicBezTo>
                    <a:pt x="1199152" y="1386239"/>
                    <a:pt x="1188984" y="1410788"/>
                    <a:pt x="1170884" y="1428888"/>
                  </a:cubicBezTo>
                  <a:cubicBezTo>
                    <a:pt x="1152784" y="1446988"/>
                    <a:pt x="1128235" y="1457156"/>
                    <a:pt x="1102638" y="1457156"/>
                  </a:cubicBezTo>
                  <a:lnTo>
                    <a:pt x="96515" y="1457156"/>
                  </a:lnTo>
                  <a:cubicBezTo>
                    <a:pt x="70917" y="1457156"/>
                    <a:pt x="46369" y="1446988"/>
                    <a:pt x="28269" y="1428888"/>
                  </a:cubicBezTo>
                  <a:cubicBezTo>
                    <a:pt x="10168" y="1410788"/>
                    <a:pt x="0" y="1386239"/>
                    <a:pt x="0" y="1360641"/>
                  </a:cubicBezTo>
                  <a:lnTo>
                    <a:pt x="0" y="96515"/>
                  </a:lnTo>
                  <a:cubicBezTo>
                    <a:pt x="0" y="70917"/>
                    <a:pt x="10168" y="46369"/>
                    <a:pt x="28269" y="28269"/>
                  </a:cubicBezTo>
                  <a:cubicBezTo>
                    <a:pt x="46369" y="10168"/>
                    <a:pt x="70917" y="0"/>
                    <a:pt x="96515" y="0"/>
                  </a:cubicBezTo>
                  <a:close/>
                </a:path>
              </a:pathLst>
            </a:custGeom>
            <a:solidFill>
              <a:srgbClr val="FDF2E8"/>
            </a:solidFill>
            <a:ln w="76200" cap="rnd" cmpd="sng">
              <a:solidFill>
                <a:srgbClr val="0073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2;p21">
              <a:extLst>
                <a:ext uri="{FF2B5EF4-FFF2-40B4-BE49-F238E27FC236}">
                  <a16:creationId xmlns:a16="http://schemas.microsoft.com/office/drawing/2014/main" id="{5EE5D8E6-FDCA-CA66-4D6A-90B1EEC1FCD1}"/>
                </a:ext>
              </a:extLst>
            </p:cNvPr>
            <p:cNvSpPr txBox="1"/>
            <p:nvPr/>
          </p:nvSpPr>
          <p:spPr>
            <a:xfrm>
              <a:off x="0" y="-38100"/>
              <a:ext cx="1199152" cy="1495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DFA072F-300A-3DDF-9818-B780C439357B}"/>
              </a:ext>
            </a:extLst>
          </p:cNvPr>
          <p:cNvSpPr txBox="1"/>
          <p:nvPr/>
        </p:nvSpPr>
        <p:spPr>
          <a:xfrm>
            <a:off x="9837517" y="1539010"/>
            <a:ext cx="7753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Expense Management: How do total expenses relate to the overall profit in each market?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DB325D-4A14-443B-670A-39FEBD261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5331" y="2297512"/>
            <a:ext cx="5908952" cy="33386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B53475-CEBD-D720-CF23-6B7EE4716A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694" y="6045805"/>
            <a:ext cx="7590250" cy="270457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1120B46-BB6C-5180-D97D-3FA3E9073E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39928" y="2324805"/>
            <a:ext cx="6852934" cy="308094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9CFEA7-AFD7-80F3-8772-F276D88F22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01348" y="6165843"/>
            <a:ext cx="7091513" cy="217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881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28;p30">
            <a:extLst>
              <a:ext uri="{FF2B5EF4-FFF2-40B4-BE49-F238E27FC236}">
                <a16:creationId xmlns:a16="http://schemas.microsoft.com/office/drawing/2014/main" id="{BD058DA9-1FB4-7D10-6701-79D20A5E04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19444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9;p21">
            <a:extLst>
              <a:ext uri="{FF2B5EF4-FFF2-40B4-BE49-F238E27FC236}">
                <a16:creationId xmlns:a16="http://schemas.microsoft.com/office/drawing/2014/main" id="{501F8318-8FC3-49B7-CD23-05D7EF588DD4}"/>
              </a:ext>
            </a:extLst>
          </p:cNvPr>
          <p:cNvSpPr txBox="1"/>
          <p:nvPr/>
        </p:nvSpPr>
        <p:spPr>
          <a:xfrm>
            <a:off x="0" y="-313675"/>
            <a:ext cx="1870233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3D Dimension Cube – Marketing Analysis</a:t>
            </a:r>
            <a:endParaRPr sz="7200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6BDB2503-7A14-DAD5-A9B3-774E14093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4122" y="1237519"/>
            <a:ext cx="9891712" cy="8559094"/>
          </a:xfrm>
          <a:prstGeom prst="rect">
            <a:avLst/>
          </a:prstGeom>
        </p:spPr>
      </p:pic>
      <p:pic>
        <p:nvPicPr>
          <p:cNvPr id="16" name="Google Shape;212;p21">
            <a:extLst>
              <a:ext uri="{FF2B5EF4-FFF2-40B4-BE49-F238E27FC236}">
                <a16:creationId xmlns:a16="http://schemas.microsoft.com/office/drawing/2014/main" id="{C5D81D7C-33BB-713D-5142-7A2CA58F4A3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70943" y="9090173"/>
            <a:ext cx="1364132" cy="12843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9052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28;p30">
            <a:extLst>
              <a:ext uri="{FF2B5EF4-FFF2-40B4-BE49-F238E27FC236}">
                <a16:creationId xmlns:a16="http://schemas.microsoft.com/office/drawing/2014/main" id="{BD058DA9-1FB4-7D10-6701-79D20A5E04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19444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307;p29">
            <a:extLst>
              <a:ext uri="{FF2B5EF4-FFF2-40B4-BE49-F238E27FC236}">
                <a16:creationId xmlns:a16="http://schemas.microsoft.com/office/drawing/2014/main" id="{9D7F88BD-8CB7-DE42-2D1D-2BEEFA67B0C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19445"/>
            <a:ext cx="18288000" cy="1069660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99;p21">
            <a:extLst>
              <a:ext uri="{FF2B5EF4-FFF2-40B4-BE49-F238E27FC236}">
                <a16:creationId xmlns:a16="http://schemas.microsoft.com/office/drawing/2014/main" id="{68167C96-FF7B-EF27-9CF7-57AB953E9CFF}"/>
              </a:ext>
            </a:extLst>
          </p:cNvPr>
          <p:cNvSpPr txBox="1"/>
          <p:nvPr/>
        </p:nvSpPr>
        <p:spPr>
          <a:xfrm>
            <a:off x="1794374" y="-313675"/>
            <a:ext cx="1411120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CONCLUSION/INSIGHTS</a:t>
            </a:r>
            <a:endParaRPr sz="7200" dirty="0"/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C74D9314-2EE4-AB86-BCDF-3CC603BF8D09}"/>
              </a:ext>
            </a:extLst>
          </p:cNvPr>
          <p:cNvSpPr txBox="1"/>
          <p:nvPr/>
        </p:nvSpPr>
        <p:spPr>
          <a:xfrm>
            <a:off x="135731" y="1082761"/>
            <a:ext cx="15066170" cy="866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rgbClr val="C00000"/>
                </a:solidFill>
                <a:latin typeface="Poppins"/>
                <a:cs typeface="Poppins"/>
              </a:rPr>
              <a:t>Overall Business Insights: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Profitable Product Lines: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Beans and Leaves are the most profitable product lines.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State-Level Performance: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California leads in sales, while New York has the highest expenses.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Target Achievement: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Lemon consistently exceeds sales targets.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Market Analysis: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Major markets contribute significantly to overall sales.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Expense Management: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East and Central markets are more profitable.</a:t>
            </a:r>
          </a:p>
          <a:p>
            <a:pPr>
              <a:lnSpc>
                <a:spcPct val="140000"/>
              </a:lnSpc>
            </a:pPr>
            <a:endParaRPr lang="en-US" dirty="0">
              <a:solidFill>
                <a:srgbClr val="664E43"/>
              </a:solidFill>
              <a:latin typeface="Poppins"/>
              <a:cs typeface="Poppins"/>
            </a:endParaRPr>
          </a:p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rgbClr val="C00000"/>
                </a:solidFill>
                <a:latin typeface="Poppins"/>
                <a:cs typeface="Poppins"/>
              </a:rPr>
              <a:t>Recommendations: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Focus on High-Performing Products: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Invest in marketing and promotion for top-selling products like Colombian and Lemon.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Expense Optimization: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Explore cost-saving measures in markets with high expenses.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Target Refinement: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Review and adjust sales targets based on product and market performance.</a:t>
            </a:r>
          </a:p>
          <a:p>
            <a:pPr>
              <a:lnSpc>
                <a:spcPct val="140000"/>
              </a:lnSpc>
            </a:pPr>
            <a:endParaRPr lang="en-US" dirty="0">
              <a:solidFill>
                <a:srgbClr val="664E43"/>
              </a:solidFill>
              <a:latin typeface="Poppins"/>
              <a:cs typeface="Poppins"/>
            </a:endParaRPr>
          </a:p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rgbClr val="C00000"/>
                </a:solidFill>
                <a:latin typeface="Poppins"/>
                <a:cs typeface="Poppins"/>
              </a:rPr>
              <a:t>Next Steps: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Further Analysis: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Conduct a deeper analysis of seasonal trends and inventory management.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Market Expansion: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Explore opportunities for expansion in high-performing markets.</a:t>
            </a:r>
          </a:p>
          <a:p>
            <a:pPr>
              <a:lnSpc>
                <a:spcPct val="140000"/>
              </a:lnSpc>
            </a:pPr>
            <a:r>
              <a:rPr lang="en-US" sz="2400" b="1" dirty="0">
                <a:solidFill>
                  <a:srgbClr val="664E43"/>
                </a:solidFill>
                <a:latin typeface="Poppins"/>
                <a:cs typeface="Poppins"/>
              </a:rPr>
              <a:t>Target Review: </a:t>
            </a:r>
            <a:r>
              <a:rPr lang="en-US" sz="2400" dirty="0">
                <a:solidFill>
                  <a:srgbClr val="664E43"/>
                </a:solidFill>
                <a:latin typeface="Poppins"/>
                <a:cs typeface="Poppins"/>
              </a:rPr>
              <a:t>Regularly review and adjust sales and profit targets based on market dynamics.</a:t>
            </a:r>
          </a:p>
        </p:txBody>
      </p:sp>
    </p:spTree>
    <p:extLst>
      <p:ext uri="{BB962C8B-B14F-4D97-AF65-F5344CB8AC3E}">
        <p14:creationId xmlns:p14="http://schemas.microsoft.com/office/powerpoint/2010/main" val="18312976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9"/>
          <p:cNvSpPr/>
          <p:nvPr/>
        </p:nvSpPr>
        <p:spPr>
          <a:xfrm>
            <a:off x="1884725" y="2765964"/>
            <a:ext cx="13980258" cy="6234251"/>
          </a:xfrm>
          <a:prstGeom prst="roundRect">
            <a:avLst>
              <a:gd name="adj" fmla="val 12947"/>
            </a:avLst>
          </a:prstGeom>
          <a:solidFill>
            <a:srgbClr val="FDF2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9"/>
          <p:cNvSpPr txBox="1"/>
          <p:nvPr/>
        </p:nvSpPr>
        <p:spPr>
          <a:xfrm>
            <a:off x="1714869" y="-354076"/>
            <a:ext cx="14111208" cy="2154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References</a:t>
            </a:r>
            <a:endParaRPr dirty="0"/>
          </a:p>
        </p:txBody>
      </p:sp>
      <p:sp>
        <p:nvSpPr>
          <p:cNvPr id="311" name="Google Shape;311;p29"/>
          <p:cNvSpPr txBox="1"/>
          <p:nvPr/>
        </p:nvSpPr>
        <p:spPr>
          <a:xfrm>
            <a:off x="2326325" y="3263163"/>
            <a:ext cx="13097058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rgbClr val="664E43"/>
                </a:solidFill>
                <a:latin typeface="Poppins"/>
                <a:cs typeface="Poppins"/>
                <a:sym typeface="Poppins"/>
              </a:rPr>
              <a:t>Kaggle Dataset Link : </a:t>
            </a:r>
            <a:r>
              <a:rPr lang="en-US" sz="2000" b="1" dirty="0">
                <a:solidFill>
                  <a:srgbClr val="664E43"/>
                </a:solidFill>
                <a:latin typeface="Poppins"/>
                <a:cs typeface="Poppins"/>
                <a:sym typeface="Poppins"/>
                <a:hlinkClick r:id="rId4"/>
              </a:rPr>
              <a:t>https://www.kaggle.com/datasets/amruthayenikonda/coffee-chain-sales-dataset/data</a:t>
            </a:r>
            <a:endParaRPr lang="en-US" sz="2000" b="1" dirty="0">
              <a:solidFill>
                <a:srgbClr val="664E43"/>
              </a:solidFill>
              <a:latin typeface="Poppins"/>
              <a:cs typeface="Poppins"/>
              <a:sym typeface="Poppins"/>
            </a:endParaRPr>
          </a:p>
          <a:p>
            <a:pPr marL="457200" marR="0" lvl="0" indent="-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sz="2000" dirty="0"/>
          </a:p>
        </p:txBody>
      </p:sp>
      <p:pic>
        <p:nvPicPr>
          <p:cNvPr id="322" name="Google Shape;32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16400" y="999999"/>
            <a:ext cx="1766400" cy="1728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1525" y="923399"/>
            <a:ext cx="1766400" cy="1728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1"/>
          <p:cNvSpPr txBox="1"/>
          <p:nvPr/>
        </p:nvSpPr>
        <p:spPr>
          <a:xfrm>
            <a:off x="3243272" y="3546457"/>
            <a:ext cx="9638854" cy="2562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99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Thank You!</a:t>
            </a:r>
            <a:endParaRPr dirty="0"/>
          </a:p>
        </p:txBody>
      </p:sp>
      <p:pic>
        <p:nvPicPr>
          <p:cNvPr id="340" name="Google Shape;34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74300" y="-2163600"/>
            <a:ext cx="6198875" cy="7441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5125" y="6939850"/>
            <a:ext cx="2377900" cy="2326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417926" y="1324308"/>
            <a:ext cx="4870074" cy="7964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/>
          <p:nvPr/>
        </p:nvSpPr>
        <p:spPr>
          <a:xfrm>
            <a:off x="1577375" y="3770400"/>
            <a:ext cx="15133200" cy="2746200"/>
          </a:xfrm>
          <a:prstGeom prst="roundRect">
            <a:avLst>
              <a:gd name="adj" fmla="val 22679"/>
            </a:avLst>
          </a:prstGeom>
          <a:solidFill>
            <a:srgbClr val="FDF2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8"/>
          <p:cNvSpPr/>
          <p:nvPr/>
        </p:nvSpPr>
        <p:spPr>
          <a:xfrm>
            <a:off x="1577400" y="6817500"/>
            <a:ext cx="15133200" cy="2746200"/>
          </a:xfrm>
          <a:prstGeom prst="roundRect">
            <a:avLst>
              <a:gd name="adj" fmla="val 22679"/>
            </a:avLst>
          </a:prstGeom>
          <a:solidFill>
            <a:srgbClr val="FDF2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8"/>
          <p:cNvSpPr txBox="1"/>
          <p:nvPr/>
        </p:nvSpPr>
        <p:spPr>
          <a:xfrm>
            <a:off x="1943473" y="23634"/>
            <a:ext cx="14111208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INTRODUCTION</a:t>
            </a:r>
            <a:endParaRPr sz="7200" dirty="0"/>
          </a:p>
        </p:txBody>
      </p:sp>
      <p:sp>
        <p:nvSpPr>
          <p:cNvPr id="147" name="Google Shape;147;p18"/>
          <p:cNvSpPr txBox="1"/>
          <p:nvPr/>
        </p:nvSpPr>
        <p:spPr>
          <a:xfrm>
            <a:off x="1820055" y="3836853"/>
            <a:ext cx="5521886" cy="96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99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Data</a:t>
            </a:r>
            <a:endParaRPr dirty="0"/>
          </a:p>
        </p:txBody>
      </p:sp>
      <p:sp>
        <p:nvSpPr>
          <p:cNvPr id="148" name="Google Shape;148;p18"/>
          <p:cNvSpPr txBox="1"/>
          <p:nvPr/>
        </p:nvSpPr>
        <p:spPr>
          <a:xfrm>
            <a:off x="1812310" y="4863604"/>
            <a:ext cx="5521886" cy="1507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99" b="0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1063 records &amp; 21 attributes</a:t>
            </a:r>
            <a:endParaRPr dirty="0"/>
          </a:p>
        </p:txBody>
      </p:sp>
      <p:sp>
        <p:nvSpPr>
          <p:cNvPr id="149" name="Google Shape;149;p18"/>
          <p:cNvSpPr txBox="1"/>
          <p:nvPr/>
        </p:nvSpPr>
        <p:spPr>
          <a:xfrm>
            <a:off x="1820055" y="6912312"/>
            <a:ext cx="5521886" cy="96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99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Tools Used</a:t>
            </a:r>
            <a:endParaRPr dirty="0"/>
          </a:p>
        </p:txBody>
      </p:sp>
      <p:sp>
        <p:nvSpPr>
          <p:cNvPr id="151" name="Google Shape;151;p18"/>
          <p:cNvSpPr txBox="1"/>
          <p:nvPr/>
        </p:nvSpPr>
        <p:spPr>
          <a:xfrm>
            <a:off x="9838717" y="3744537"/>
            <a:ext cx="5521886" cy="96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99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Data Source</a:t>
            </a:r>
            <a:endParaRPr dirty="0"/>
          </a:p>
        </p:txBody>
      </p:sp>
      <p:sp>
        <p:nvSpPr>
          <p:cNvPr id="152" name="Google Shape;152;p18"/>
          <p:cNvSpPr txBox="1"/>
          <p:nvPr/>
        </p:nvSpPr>
        <p:spPr>
          <a:xfrm>
            <a:off x="8370584" y="4766569"/>
            <a:ext cx="5521886" cy="753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99" dirty="0">
                <a:solidFill>
                  <a:srgbClr val="664E43"/>
                </a:solidFill>
                <a:latin typeface="Poppins"/>
                <a:cs typeface="Poppins"/>
                <a:sym typeface="Poppins"/>
              </a:rPr>
              <a:t>Kaggle</a:t>
            </a:r>
            <a:endParaRPr dirty="0"/>
          </a:p>
        </p:txBody>
      </p:sp>
      <p:sp>
        <p:nvSpPr>
          <p:cNvPr id="153" name="Google Shape;153;p18"/>
          <p:cNvSpPr txBox="1"/>
          <p:nvPr/>
        </p:nvSpPr>
        <p:spPr>
          <a:xfrm>
            <a:off x="10335920" y="6671050"/>
            <a:ext cx="5521886" cy="96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99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Skills Enforced</a:t>
            </a:r>
            <a:endParaRPr dirty="0"/>
          </a:p>
        </p:txBody>
      </p:sp>
      <p:sp>
        <p:nvSpPr>
          <p:cNvPr id="154" name="Google Shape;154;p18"/>
          <p:cNvSpPr txBox="1"/>
          <p:nvPr/>
        </p:nvSpPr>
        <p:spPr>
          <a:xfrm>
            <a:off x="11622636" y="7579129"/>
            <a:ext cx="6003866" cy="4157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Dimensional Modeling,</a:t>
            </a:r>
          </a:p>
          <a:p>
            <a:pPr marL="0" marR="0" lvl="0" indent="0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Normalization       </a:t>
            </a:r>
          </a:p>
          <a:p>
            <a:pPr marL="0" marR="0" lvl="0" indent="0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Table Creation &amp; Exploration</a:t>
            </a:r>
          </a:p>
          <a:p>
            <a:pPr marL="0" marR="0" lvl="0" indent="0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BIG 6 – SQL &amp; JOINS</a:t>
            </a:r>
          </a:p>
          <a:p>
            <a:pPr marL="0" marR="0" lvl="0" indent="0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499" b="0" i="0" u="none" strike="noStrike" cap="none" dirty="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5" name="Google Shape;15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3929" y="3006107"/>
            <a:ext cx="5232920" cy="69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D9E3D7-AE69-AB3A-C4A9-6A097A980BA9}"/>
              </a:ext>
            </a:extLst>
          </p:cNvPr>
          <p:cNvSpPr txBox="1"/>
          <p:nvPr/>
        </p:nvSpPr>
        <p:spPr>
          <a:xfrm>
            <a:off x="1943473" y="1668518"/>
            <a:ext cx="13770201" cy="1232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rgbClr val="664E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Coffee Chain Sales data provides valuable insights into the performance of a coffee chain across various locations in the US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032594-6311-F1EF-1383-03262DB902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3646" y="7837432"/>
            <a:ext cx="2146300" cy="1562100"/>
          </a:xfrm>
          <a:prstGeom prst="rect">
            <a:avLst/>
          </a:prstGeom>
        </p:spPr>
      </p:pic>
      <p:sp>
        <p:nvSpPr>
          <p:cNvPr id="5" name="Google Shape;151;g245ff388c53_2_210">
            <a:extLst>
              <a:ext uri="{FF2B5EF4-FFF2-40B4-BE49-F238E27FC236}">
                <a16:creationId xmlns:a16="http://schemas.microsoft.com/office/drawing/2014/main" id="{ED09AD3E-FEAC-37C2-55CD-C04BD2ADCA43}"/>
              </a:ext>
            </a:extLst>
          </p:cNvPr>
          <p:cNvSpPr/>
          <p:nvPr/>
        </p:nvSpPr>
        <p:spPr>
          <a:xfrm>
            <a:off x="-21771" y="7470"/>
            <a:ext cx="1861554" cy="1469385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50;g245ff388c53_2_210">
            <a:extLst>
              <a:ext uri="{FF2B5EF4-FFF2-40B4-BE49-F238E27FC236}">
                <a16:creationId xmlns:a16="http://schemas.microsoft.com/office/drawing/2014/main" id="{39758518-EFB2-5278-6216-7906F88C7148}"/>
              </a:ext>
            </a:extLst>
          </p:cNvPr>
          <p:cNvSpPr/>
          <p:nvPr/>
        </p:nvSpPr>
        <p:spPr>
          <a:xfrm rot="10799990">
            <a:off x="16316881" y="8701567"/>
            <a:ext cx="1971118" cy="1555869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 txBox="1"/>
          <p:nvPr/>
        </p:nvSpPr>
        <p:spPr>
          <a:xfrm>
            <a:off x="3771076" y="112339"/>
            <a:ext cx="9873208" cy="2261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499" dirty="0">
                <a:solidFill>
                  <a:srgbClr val="664E43"/>
                </a:solidFill>
                <a:latin typeface="Knewave"/>
                <a:sym typeface="Knewave"/>
              </a:rPr>
              <a:t>Original Data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A5B988-BD2F-986C-A5BF-28CA016CD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771" y="2486644"/>
            <a:ext cx="18287999" cy="6214920"/>
          </a:xfrm>
          <a:prstGeom prst="rect">
            <a:avLst/>
          </a:prstGeom>
        </p:spPr>
      </p:pic>
      <p:sp>
        <p:nvSpPr>
          <p:cNvPr id="4" name="Google Shape;151;g245ff388c53_2_210">
            <a:extLst>
              <a:ext uri="{FF2B5EF4-FFF2-40B4-BE49-F238E27FC236}">
                <a16:creationId xmlns:a16="http://schemas.microsoft.com/office/drawing/2014/main" id="{2A076ABC-178A-EDE2-3D98-617FEED78AF1}"/>
              </a:ext>
            </a:extLst>
          </p:cNvPr>
          <p:cNvSpPr/>
          <p:nvPr/>
        </p:nvSpPr>
        <p:spPr>
          <a:xfrm>
            <a:off x="-21771" y="7470"/>
            <a:ext cx="1861554" cy="1469385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50;g245ff388c53_2_210">
            <a:extLst>
              <a:ext uri="{FF2B5EF4-FFF2-40B4-BE49-F238E27FC236}">
                <a16:creationId xmlns:a16="http://schemas.microsoft.com/office/drawing/2014/main" id="{8CC8D3E7-0F64-4F69-9AFC-0CE5AC86C1DF}"/>
              </a:ext>
            </a:extLst>
          </p:cNvPr>
          <p:cNvSpPr/>
          <p:nvPr/>
        </p:nvSpPr>
        <p:spPr>
          <a:xfrm rot="10799990">
            <a:off x="16316881" y="8701567"/>
            <a:ext cx="1971118" cy="1555869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27;p16">
            <a:extLst>
              <a:ext uri="{FF2B5EF4-FFF2-40B4-BE49-F238E27FC236}">
                <a16:creationId xmlns:a16="http://schemas.microsoft.com/office/drawing/2014/main" id="{7885C916-B2E8-7C6C-5A36-157C87F96A0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28;p16">
            <a:extLst>
              <a:ext uri="{FF2B5EF4-FFF2-40B4-BE49-F238E27FC236}">
                <a16:creationId xmlns:a16="http://schemas.microsoft.com/office/drawing/2014/main" id="{2D158D9C-DA7E-81A8-C67C-1D8A57744977}"/>
              </a:ext>
            </a:extLst>
          </p:cNvPr>
          <p:cNvSpPr txBox="1"/>
          <p:nvPr/>
        </p:nvSpPr>
        <p:spPr>
          <a:xfrm>
            <a:off x="3946107" y="-258255"/>
            <a:ext cx="9873208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664E43"/>
                </a:solidFill>
                <a:latin typeface="Knewave"/>
                <a:sym typeface="Knewave"/>
              </a:rPr>
              <a:t>KEY ATTRIBUTES</a:t>
            </a:r>
            <a:endParaRPr sz="6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16922B-92F0-1CF8-12ED-D8D54C6F0105}"/>
              </a:ext>
            </a:extLst>
          </p:cNvPr>
          <p:cNvSpPr txBox="1"/>
          <p:nvPr/>
        </p:nvSpPr>
        <p:spPr>
          <a:xfrm>
            <a:off x="-50" y="930469"/>
            <a:ext cx="18287950" cy="923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200" b="1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200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200" b="1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Area Code: </a:t>
            </a:r>
            <a:r>
              <a:rPr lang="en-US" sz="2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unique identifier for different geographical areas or regions where the coffee chain operates.</a:t>
            </a:r>
          </a:p>
          <a:p>
            <a:pPr algn="l" fontAlgn="base"/>
            <a:endParaRPr lang="en-US" sz="2200" b="0" i="0" dirty="0">
              <a:solidFill>
                <a:srgbClr val="3C404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n-US" sz="2200" b="1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COGS (Cost of Goods Sold): </a:t>
            </a:r>
            <a:r>
              <a:rPr lang="en-US" sz="2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total cost incurred by the coffee chain in producing or purchasing the products it sells.</a:t>
            </a:r>
          </a:p>
          <a:p>
            <a:pPr algn="l" fontAlgn="base"/>
            <a:endParaRPr lang="en-US" sz="2200" b="0" i="0" dirty="0">
              <a:solidFill>
                <a:srgbClr val="3C404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Difference between Actual and Target Profit</a:t>
            </a:r>
            <a:r>
              <a:rPr lang="en-US" sz="2200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attribute indicates how well the company performed in terms of profit compared to its target. It reflects the financial performance against predefined goals.</a:t>
            </a:r>
          </a:p>
          <a:p>
            <a:pPr algn="l" fontAlgn="base"/>
            <a:endParaRPr lang="en-US" sz="2200" b="0" i="0" dirty="0">
              <a:solidFill>
                <a:srgbClr val="3C404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Date</a:t>
            </a:r>
            <a:r>
              <a:rPr lang="en-US" sz="2200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date of sales transactions, which allows for time-based analysis of sales trends and patterns.</a:t>
            </a:r>
          </a:p>
          <a:p>
            <a:pPr algn="l" fontAlgn="base"/>
            <a:endParaRPr lang="en-US" sz="2200" b="0" i="0" dirty="0">
              <a:solidFill>
                <a:srgbClr val="3C404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Inventory Margin</a:t>
            </a:r>
            <a:r>
              <a:rPr lang="en-US" sz="2200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>
                <a:solidFill>
                  <a:srgbClr val="3C40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difference</a:t>
            </a:r>
            <a:r>
              <a:rPr lang="en-US" sz="2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between the cost of maintaining inventory and the revenue generated from selling those inventory items.</a:t>
            </a:r>
          </a:p>
          <a:p>
            <a:pPr algn="l" fontAlgn="base"/>
            <a:endParaRPr lang="en-US" sz="2200" b="0" i="0" dirty="0">
              <a:solidFill>
                <a:srgbClr val="3C404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Margin</a:t>
            </a:r>
            <a:r>
              <a:rPr lang="en-US" sz="2200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profit margin, which is the percentage of profit earned from sales. It’s a critical financial metric.</a:t>
            </a:r>
          </a:p>
          <a:p>
            <a:pPr algn="l" fontAlgn="base"/>
            <a:endParaRPr lang="en-US" sz="2200" b="0" i="0" dirty="0">
              <a:solidFill>
                <a:srgbClr val="3C404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Market Size</a:t>
            </a:r>
            <a:r>
              <a:rPr lang="en-US" sz="2200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Information about the size of the market in each area to understand the potential customer base.</a:t>
            </a:r>
          </a:p>
          <a:p>
            <a:pPr algn="l" fontAlgn="base"/>
            <a:endParaRPr lang="en-US" sz="2200" b="0" i="0" dirty="0">
              <a:solidFill>
                <a:srgbClr val="3C404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 Profit</a:t>
            </a:r>
            <a:r>
              <a:rPr lang="en-US" sz="2200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financial gain achieved by the company after deducting the cost of goods sold (COGS) and other expenses from the revenue generated through sales.</a:t>
            </a:r>
          </a:p>
          <a:p>
            <a:pPr algn="l" fontAlgn="base"/>
            <a:endParaRPr lang="en-US" sz="2200" b="0" i="0" dirty="0">
              <a:solidFill>
                <a:srgbClr val="3C404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 Sales</a:t>
            </a:r>
            <a:r>
              <a:rPr lang="en-US" sz="2200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Revenue generated from the coffee chain's products, reflecting its financial performance and customer demand.</a:t>
            </a:r>
          </a:p>
          <a:p>
            <a:pPr algn="l" fontAlgn="base"/>
            <a:endParaRPr lang="en-US" sz="2200" dirty="0">
              <a:solidFill>
                <a:srgbClr val="3C404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10. Product Line: </a:t>
            </a:r>
            <a:r>
              <a:rPr lang="en-US" sz="2200" dirty="0">
                <a:solidFill>
                  <a:srgbClr val="3C40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category of the product within the product type.</a:t>
            </a:r>
          </a:p>
          <a:p>
            <a:pPr fontAlgn="base"/>
            <a:endParaRPr lang="en-US" sz="2200" dirty="0">
              <a:solidFill>
                <a:srgbClr val="3C404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11. Product Type</a:t>
            </a:r>
            <a:r>
              <a:rPr lang="en-US" sz="2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>
                <a:solidFill>
                  <a:srgbClr val="3C40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Type of product being sold.</a:t>
            </a:r>
          </a:p>
          <a:p>
            <a:pPr fontAlgn="base"/>
            <a:endParaRPr lang="en-US" sz="2200" dirty="0">
              <a:solidFill>
                <a:srgbClr val="3C404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12. State</a:t>
            </a:r>
            <a:r>
              <a:rPr lang="en-US" sz="2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>
                <a:solidFill>
                  <a:srgbClr val="3C40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geographical state of operations.</a:t>
            </a:r>
          </a:p>
          <a:p>
            <a:pPr fontAlgn="base"/>
            <a:endParaRPr lang="en-US" sz="2200" dirty="0">
              <a:solidFill>
                <a:srgbClr val="3C404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13. Target_cogs, Target_margin, Target_profit, Target_sales</a:t>
            </a:r>
            <a:r>
              <a:rPr lang="en-US" sz="2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>
                <a:solidFill>
                  <a:srgbClr val="3C40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metrics for comparison.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85140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19E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9"/>
          <p:cNvSpPr txBox="1"/>
          <p:nvPr/>
        </p:nvSpPr>
        <p:spPr>
          <a:xfrm>
            <a:off x="4976166" y="-30929"/>
            <a:ext cx="14946406" cy="142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rgbClr val="664E43"/>
                </a:solidFill>
                <a:latin typeface="Knewave"/>
                <a:sym typeface="Knewave"/>
              </a:rPr>
              <a:t>SCHEMA CREATION  </a:t>
            </a:r>
            <a:endParaRPr sz="6600" dirty="0"/>
          </a:p>
        </p:txBody>
      </p:sp>
      <p:sp>
        <p:nvSpPr>
          <p:cNvPr id="164" name="Google Shape;164;p19"/>
          <p:cNvSpPr txBox="1"/>
          <p:nvPr/>
        </p:nvSpPr>
        <p:spPr>
          <a:xfrm>
            <a:off x="1082835" y="1949348"/>
            <a:ext cx="8689779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Creating DB – Final_Project &amp; 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Main Table - Coffee</a:t>
            </a:r>
            <a:endParaRPr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CA897F-582B-C0E6-C068-CC7659D93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825" y="3155832"/>
            <a:ext cx="5956301" cy="71311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E989AA-A418-B763-EA45-3B64B9AEFE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8180" y="3028801"/>
            <a:ext cx="9759820" cy="29054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972114-9F52-5DBE-F5FB-4DA6CFCDD815}"/>
              </a:ext>
            </a:extLst>
          </p:cNvPr>
          <p:cNvSpPr txBox="1"/>
          <p:nvPr/>
        </p:nvSpPr>
        <p:spPr>
          <a:xfrm>
            <a:off x="453927" y="3102042"/>
            <a:ext cx="569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128F8-45A2-79D7-2E1B-5E7DF198FCCF}"/>
              </a:ext>
            </a:extLst>
          </p:cNvPr>
          <p:cNvSpPr txBox="1"/>
          <p:nvPr/>
        </p:nvSpPr>
        <p:spPr>
          <a:xfrm>
            <a:off x="7897551" y="3028801"/>
            <a:ext cx="810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2.</a:t>
            </a:r>
            <a:r>
              <a:rPr lang="en-US" sz="3600" dirty="0"/>
              <a:t> </a:t>
            </a:r>
          </a:p>
        </p:txBody>
      </p:sp>
      <p:sp>
        <p:nvSpPr>
          <p:cNvPr id="7" name="Google Shape;164;p19">
            <a:extLst>
              <a:ext uri="{FF2B5EF4-FFF2-40B4-BE49-F238E27FC236}">
                <a16:creationId xmlns:a16="http://schemas.microsoft.com/office/drawing/2014/main" id="{876BE184-067F-CADB-BEF8-142A31E5DD4E}"/>
              </a:ext>
            </a:extLst>
          </p:cNvPr>
          <p:cNvSpPr txBox="1"/>
          <p:nvPr/>
        </p:nvSpPr>
        <p:spPr>
          <a:xfrm>
            <a:off x="11407186" y="2310950"/>
            <a:ext cx="7731149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Loading Data </a:t>
            </a:r>
            <a:endParaRPr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60;p19">
            <a:extLst>
              <a:ext uri="{FF2B5EF4-FFF2-40B4-BE49-F238E27FC236}">
                <a16:creationId xmlns:a16="http://schemas.microsoft.com/office/drawing/2014/main" id="{3F98DFE4-6054-F04A-EDA4-A8EDA8332F6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36;p17">
            <a:extLst>
              <a:ext uri="{FF2B5EF4-FFF2-40B4-BE49-F238E27FC236}">
                <a16:creationId xmlns:a16="http://schemas.microsoft.com/office/drawing/2014/main" id="{A7F9D0E6-538B-72A3-59EF-2F1D9608CFF4}"/>
              </a:ext>
            </a:extLst>
          </p:cNvPr>
          <p:cNvSpPr txBox="1"/>
          <p:nvPr/>
        </p:nvSpPr>
        <p:spPr>
          <a:xfrm>
            <a:off x="4711170" y="140470"/>
            <a:ext cx="16180287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NORMALIZATION</a:t>
            </a:r>
            <a:endParaRPr sz="7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661C17-2842-38DC-3DC2-963FC1E8C850}"/>
              </a:ext>
            </a:extLst>
          </p:cNvPr>
          <p:cNvSpPr txBox="1"/>
          <p:nvPr/>
        </p:nvSpPr>
        <p:spPr>
          <a:xfrm>
            <a:off x="1061357" y="1800838"/>
            <a:ext cx="16986250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Converted the Raw data into a set of relational tables that meet the 3NF standards by creating SQL queries in MySQL.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578E7F6-1188-7CF5-E722-59CA2FF00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350" y="1949853"/>
            <a:ext cx="527050" cy="584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9E1609B-9B07-79A3-D44E-3045D9F912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37193" y="2817588"/>
            <a:ext cx="6398130" cy="745957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7CF9170-BE7B-CA98-61DF-742711DC6A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3482658"/>
            <a:ext cx="2738300" cy="187532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5631C7E-6FC4-9E2E-DC34-4BE0602E3D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1" y="5658199"/>
            <a:ext cx="2738300" cy="23517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C74580-265D-47FC-EE61-7D43F95AC7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9221" y="3429051"/>
            <a:ext cx="6000553" cy="1714444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BD2ED4A-07F4-CC5A-8E57-266E89C45AAF}"/>
              </a:ext>
            </a:extLst>
          </p:cNvPr>
          <p:cNvCxnSpPr>
            <a:cxnSpLocks/>
          </p:cNvCxnSpPr>
          <p:nvPr/>
        </p:nvCxnSpPr>
        <p:spPr>
          <a:xfrm>
            <a:off x="3652700" y="4438252"/>
            <a:ext cx="819815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C0430CF-86A7-69A9-15C8-2055FA1C8120}"/>
              </a:ext>
            </a:extLst>
          </p:cNvPr>
          <p:cNvCxnSpPr>
            <a:cxnSpLocks/>
          </p:cNvCxnSpPr>
          <p:nvPr/>
        </p:nvCxnSpPr>
        <p:spPr>
          <a:xfrm flipV="1">
            <a:off x="3657030" y="6770952"/>
            <a:ext cx="688898" cy="845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A6A0B04-2210-7941-3A82-EF1E5FEEDB2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45928" y="5747975"/>
            <a:ext cx="6000552" cy="20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927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60;p19">
            <a:extLst>
              <a:ext uri="{FF2B5EF4-FFF2-40B4-BE49-F238E27FC236}">
                <a16:creationId xmlns:a16="http://schemas.microsoft.com/office/drawing/2014/main" id="{3F98DFE4-6054-F04A-EDA4-A8EDA8332F6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36;p17">
            <a:extLst>
              <a:ext uri="{FF2B5EF4-FFF2-40B4-BE49-F238E27FC236}">
                <a16:creationId xmlns:a16="http://schemas.microsoft.com/office/drawing/2014/main" id="{A7F9D0E6-538B-72A3-59EF-2F1D9608CFF4}"/>
              </a:ext>
            </a:extLst>
          </p:cNvPr>
          <p:cNvSpPr txBox="1"/>
          <p:nvPr/>
        </p:nvSpPr>
        <p:spPr>
          <a:xfrm>
            <a:off x="4795024" y="43540"/>
            <a:ext cx="16802761" cy="1561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NORMALIZATION</a:t>
            </a:r>
            <a:endParaRPr sz="7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661C17-2842-38DC-3DC2-963FC1E8C850}"/>
              </a:ext>
            </a:extLst>
          </p:cNvPr>
          <p:cNvSpPr txBox="1"/>
          <p:nvPr/>
        </p:nvSpPr>
        <p:spPr>
          <a:xfrm>
            <a:off x="5016054" y="1465535"/>
            <a:ext cx="1698625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Final Tables after 3NF Normalization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FF2C59-E0E2-5556-7FEB-992FC164F3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700" y="4280333"/>
            <a:ext cx="3925300" cy="853326"/>
          </a:xfrm>
          <a:custGeom>
            <a:avLst/>
            <a:gdLst>
              <a:gd name="connsiteX0" fmla="*/ 0 w 3925300"/>
              <a:gd name="connsiteY0" fmla="*/ 0 h 853326"/>
              <a:gd name="connsiteX1" fmla="*/ 600010 w 3925300"/>
              <a:gd name="connsiteY1" fmla="*/ 0 h 853326"/>
              <a:gd name="connsiteX2" fmla="*/ 1082261 w 3925300"/>
              <a:gd name="connsiteY2" fmla="*/ 0 h 853326"/>
              <a:gd name="connsiteX3" fmla="*/ 1682271 w 3925300"/>
              <a:gd name="connsiteY3" fmla="*/ 0 h 853326"/>
              <a:gd name="connsiteX4" fmla="*/ 2243029 w 3925300"/>
              <a:gd name="connsiteY4" fmla="*/ 0 h 853326"/>
              <a:gd name="connsiteX5" fmla="*/ 2803786 w 3925300"/>
              <a:gd name="connsiteY5" fmla="*/ 0 h 853326"/>
              <a:gd name="connsiteX6" fmla="*/ 3286037 w 3925300"/>
              <a:gd name="connsiteY6" fmla="*/ 0 h 853326"/>
              <a:gd name="connsiteX7" fmla="*/ 3925300 w 3925300"/>
              <a:gd name="connsiteY7" fmla="*/ 0 h 853326"/>
              <a:gd name="connsiteX8" fmla="*/ 3925300 w 3925300"/>
              <a:gd name="connsiteY8" fmla="*/ 435196 h 853326"/>
              <a:gd name="connsiteX9" fmla="*/ 3925300 w 3925300"/>
              <a:gd name="connsiteY9" fmla="*/ 853326 h 853326"/>
              <a:gd name="connsiteX10" fmla="*/ 3286037 w 3925300"/>
              <a:gd name="connsiteY10" fmla="*/ 853326 h 853326"/>
              <a:gd name="connsiteX11" fmla="*/ 2725280 w 3925300"/>
              <a:gd name="connsiteY11" fmla="*/ 853326 h 853326"/>
              <a:gd name="connsiteX12" fmla="*/ 2125270 w 3925300"/>
              <a:gd name="connsiteY12" fmla="*/ 853326 h 853326"/>
              <a:gd name="connsiteX13" fmla="*/ 1603765 w 3925300"/>
              <a:gd name="connsiteY13" fmla="*/ 853326 h 853326"/>
              <a:gd name="connsiteX14" fmla="*/ 1082261 w 3925300"/>
              <a:gd name="connsiteY14" fmla="*/ 853326 h 853326"/>
              <a:gd name="connsiteX15" fmla="*/ 600010 w 3925300"/>
              <a:gd name="connsiteY15" fmla="*/ 853326 h 853326"/>
              <a:gd name="connsiteX16" fmla="*/ 0 w 3925300"/>
              <a:gd name="connsiteY16" fmla="*/ 853326 h 853326"/>
              <a:gd name="connsiteX17" fmla="*/ 0 w 3925300"/>
              <a:gd name="connsiteY17" fmla="*/ 435196 h 853326"/>
              <a:gd name="connsiteX18" fmla="*/ 0 w 3925300"/>
              <a:gd name="connsiteY18" fmla="*/ 0 h 853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25300" h="853326" fill="none" extrusionOk="0">
                <a:moveTo>
                  <a:pt x="0" y="0"/>
                </a:moveTo>
                <a:cubicBezTo>
                  <a:pt x="184507" y="-2551"/>
                  <a:pt x="475495" y="3047"/>
                  <a:pt x="600010" y="0"/>
                </a:cubicBezTo>
                <a:cubicBezTo>
                  <a:pt x="724525" y="-3047"/>
                  <a:pt x="870154" y="2629"/>
                  <a:pt x="1082261" y="0"/>
                </a:cubicBezTo>
                <a:cubicBezTo>
                  <a:pt x="1294368" y="-2629"/>
                  <a:pt x="1528069" y="10975"/>
                  <a:pt x="1682271" y="0"/>
                </a:cubicBezTo>
                <a:cubicBezTo>
                  <a:pt x="1836473" y="-10975"/>
                  <a:pt x="1978242" y="64401"/>
                  <a:pt x="2243029" y="0"/>
                </a:cubicBezTo>
                <a:cubicBezTo>
                  <a:pt x="2507816" y="-64401"/>
                  <a:pt x="2678680" y="46759"/>
                  <a:pt x="2803786" y="0"/>
                </a:cubicBezTo>
                <a:cubicBezTo>
                  <a:pt x="2928892" y="-46759"/>
                  <a:pt x="3154475" y="39505"/>
                  <a:pt x="3286037" y="0"/>
                </a:cubicBezTo>
                <a:cubicBezTo>
                  <a:pt x="3417599" y="-39505"/>
                  <a:pt x="3679262" y="38997"/>
                  <a:pt x="3925300" y="0"/>
                </a:cubicBezTo>
                <a:cubicBezTo>
                  <a:pt x="3938247" y="197701"/>
                  <a:pt x="3910817" y="283926"/>
                  <a:pt x="3925300" y="435196"/>
                </a:cubicBezTo>
                <a:cubicBezTo>
                  <a:pt x="3939783" y="586466"/>
                  <a:pt x="3903767" y="665144"/>
                  <a:pt x="3925300" y="853326"/>
                </a:cubicBezTo>
                <a:cubicBezTo>
                  <a:pt x="3734571" y="907760"/>
                  <a:pt x="3570801" y="803885"/>
                  <a:pt x="3286037" y="853326"/>
                </a:cubicBezTo>
                <a:cubicBezTo>
                  <a:pt x="3001273" y="902767"/>
                  <a:pt x="2993213" y="847583"/>
                  <a:pt x="2725280" y="853326"/>
                </a:cubicBezTo>
                <a:cubicBezTo>
                  <a:pt x="2457347" y="859069"/>
                  <a:pt x="2346963" y="846510"/>
                  <a:pt x="2125270" y="853326"/>
                </a:cubicBezTo>
                <a:cubicBezTo>
                  <a:pt x="1903577" y="860142"/>
                  <a:pt x="1862085" y="834727"/>
                  <a:pt x="1603765" y="853326"/>
                </a:cubicBezTo>
                <a:cubicBezTo>
                  <a:pt x="1345445" y="871925"/>
                  <a:pt x="1330492" y="850540"/>
                  <a:pt x="1082261" y="853326"/>
                </a:cubicBezTo>
                <a:cubicBezTo>
                  <a:pt x="834030" y="856112"/>
                  <a:pt x="714704" y="826030"/>
                  <a:pt x="600010" y="853326"/>
                </a:cubicBezTo>
                <a:cubicBezTo>
                  <a:pt x="485316" y="880622"/>
                  <a:pt x="154102" y="823232"/>
                  <a:pt x="0" y="853326"/>
                </a:cubicBezTo>
                <a:cubicBezTo>
                  <a:pt x="-16257" y="738641"/>
                  <a:pt x="13496" y="583318"/>
                  <a:pt x="0" y="435196"/>
                </a:cubicBezTo>
                <a:cubicBezTo>
                  <a:pt x="-13496" y="287074"/>
                  <a:pt x="37170" y="122419"/>
                  <a:pt x="0" y="0"/>
                </a:cubicBezTo>
                <a:close/>
              </a:path>
              <a:path w="3925300" h="853326" stroke="0" extrusionOk="0">
                <a:moveTo>
                  <a:pt x="0" y="0"/>
                </a:moveTo>
                <a:cubicBezTo>
                  <a:pt x="316280" y="-34772"/>
                  <a:pt x="364617" y="5198"/>
                  <a:pt x="639263" y="0"/>
                </a:cubicBezTo>
                <a:cubicBezTo>
                  <a:pt x="913909" y="-5198"/>
                  <a:pt x="969773" y="41962"/>
                  <a:pt x="1239273" y="0"/>
                </a:cubicBezTo>
                <a:cubicBezTo>
                  <a:pt x="1508773" y="-41962"/>
                  <a:pt x="1521623" y="17900"/>
                  <a:pt x="1760777" y="0"/>
                </a:cubicBezTo>
                <a:cubicBezTo>
                  <a:pt x="1999931" y="-17900"/>
                  <a:pt x="2110656" y="58034"/>
                  <a:pt x="2360788" y="0"/>
                </a:cubicBezTo>
                <a:cubicBezTo>
                  <a:pt x="2610920" y="-58034"/>
                  <a:pt x="2703718" y="29088"/>
                  <a:pt x="2921545" y="0"/>
                </a:cubicBezTo>
                <a:cubicBezTo>
                  <a:pt x="3139372" y="-29088"/>
                  <a:pt x="3617709" y="47534"/>
                  <a:pt x="3925300" y="0"/>
                </a:cubicBezTo>
                <a:cubicBezTo>
                  <a:pt x="3937140" y="111333"/>
                  <a:pt x="3872815" y="269756"/>
                  <a:pt x="3925300" y="443730"/>
                </a:cubicBezTo>
                <a:cubicBezTo>
                  <a:pt x="3977785" y="617704"/>
                  <a:pt x="3884840" y="765606"/>
                  <a:pt x="3925300" y="853326"/>
                </a:cubicBezTo>
                <a:cubicBezTo>
                  <a:pt x="3794573" y="878498"/>
                  <a:pt x="3460104" y="812878"/>
                  <a:pt x="3286037" y="853326"/>
                </a:cubicBezTo>
                <a:cubicBezTo>
                  <a:pt x="3111970" y="893774"/>
                  <a:pt x="2863589" y="801696"/>
                  <a:pt x="2725280" y="853326"/>
                </a:cubicBezTo>
                <a:cubicBezTo>
                  <a:pt x="2586971" y="904956"/>
                  <a:pt x="2442270" y="831035"/>
                  <a:pt x="2282282" y="853326"/>
                </a:cubicBezTo>
                <a:cubicBezTo>
                  <a:pt x="2122294" y="875617"/>
                  <a:pt x="1921920" y="813428"/>
                  <a:pt x="1682271" y="853326"/>
                </a:cubicBezTo>
                <a:cubicBezTo>
                  <a:pt x="1442622" y="893224"/>
                  <a:pt x="1366371" y="803745"/>
                  <a:pt x="1082261" y="853326"/>
                </a:cubicBezTo>
                <a:cubicBezTo>
                  <a:pt x="798151" y="902907"/>
                  <a:pt x="785434" y="808990"/>
                  <a:pt x="560757" y="853326"/>
                </a:cubicBezTo>
                <a:cubicBezTo>
                  <a:pt x="336080" y="897662"/>
                  <a:pt x="232177" y="789840"/>
                  <a:pt x="0" y="853326"/>
                </a:cubicBezTo>
                <a:cubicBezTo>
                  <a:pt x="-1404" y="724223"/>
                  <a:pt x="17886" y="597577"/>
                  <a:pt x="0" y="452263"/>
                </a:cubicBezTo>
                <a:cubicBezTo>
                  <a:pt x="-17886" y="306949"/>
                  <a:pt x="23101" y="195781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355932122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6F0670-95FE-2606-503C-9B2A9E7244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57675" y="5357478"/>
            <a:ext cx="3532676" cy="798692"/>
          </a:xfrm>
          <a:custGeom>
            <a:avLst/>
            <a:gdLst>
              <a:gd name="connsiteX0" fmla="*/ 0 w 3532676"/>
              <a:gd name="connsiteY0" fmla="*/ 0 h 798692"/>
              <a:gd name="connsiteX1" fmla="*/ 659433 w 3532676"/>
              <a:gd name="connsiteY1" fmla="*/ 0 h 798692"/>
              <a:gd name="connsiteX2" fmla="*/ 1248212 w 3532676"/>
              <a:gd name="connsiteY2" fmla="*/ 0 h 798692"/>
              <a:gd name="connsiteX3" fmla="*/ 1907645 w 3532676"/>
              <a:gd name="connsiteY3" fmla="*/ 0 h 798692"/>
              <a:gd name="connsiteX4" fmla="*/ 2461098 w 3532676"/>
              <a:gd name="connsiteY4" fmla="*/ 0 h 798692"/>
              <a:gd name="connsiteX5" fmla="*/ 3532676 w 3532676"/>
              <a:gd name="connsiteY5" fmla="*/ 0 h 798692"/>
              <a:gd name="connsiteX6" fmla="*/ 3532676 w 3532676"/>
              <a:gd name="connsiteY6" fmla="*/ 375385 h 798692"/>
              <a:gd name="connsiteX7" fmla="*/ 3532676 w 3532676"/>
              <a:gd name="connsiteY7" fmla="*/ 798692 h 798692"/>
              <a:gd name="connsiteX8" fmla="*/ 2943897 w 3532676"/>
              <a:gd name="connsiteY8" fmla="*/ 798692 h 798692"/>
              <a:gd name="connsiteX9" fmla="*/ 2461098 w 3532676"/>
              <a:gd name="connsiteY9" fmla="*/ 798692 h 798692"/>
              <a:gd name="connsiteX10" fmla="*/ 1907645 w 3532676"/>
              <a:gd name="connsiteY10" fmla="*/ 798692 h 798692"/>
              <a:gd name="connsiteX11" fmla="*/ 1283539 w 3532676"/>
              <a:gd name="connsiteY11" fmla="*/ 798692 h 798692"/>
              <a:gd name="connsiteX12" fmla="*/ 624106 w 3532676"/>
              <a:gd name="connsiteY12" fmla="*/ 798692 h 798692"/>
              <a:gd name="connsiteX13" fmla="*/ 0 w 3532676"/>
              <a:gd name="connsiteY13" fmla="*/ 798692 h 798692"/>
              <a:gd name="connsiteX14" fmla="*/ 0 w 3532676"/>
              <a:gd name="connsiteY14" fmla="*/ 415320 h 798692"/>
              <a:gd name="connsiteX15" fmla="*/ 0 w 3532676"/>
              <a:gd name="connsiteY15" fmla="*/ 0 h 79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532676" h="798692" fill="none" extrusionOk="0">
                <a:moveTo>
                  <a:pt x="0" y="0"/>
                </a:moveTo>
                <a:cubicBezTo>
                  <a:pt x="244430" y="-40996"/>
                  <a:pt x="391452" y="72753"/>
                  <a:pt x="659433" y="0"/>
                </a:cubicBezTo>
                <a:cubicBezTo>
                  <a:pt x="927414" y="-72753"/>
                  <a:pt x="959696" y="54446"/>
                  <a:pt x="1248212" y="0"/>
                </a:cubicBezTo>
                <a:cubicBezTo>
                  <a:pt x="1536728" y="-54446"/>
                  <a:pt x="1724602" y="20527"/>
                  <a:pt x="1907645" y="0"/>
                </a:cubicBezTo>
                <a:cubicBezTo>
                  <a:pt x="2090688" y="-20527"/>
                  <a:pt x="2239432" y="7816"/>
                  <a:pt x="2461098" y="0"/>
                </a:cubicBezTo>
                <a:cubicBezTo>
                  <a:pt x="2682764" y="-7816"/>
                  <a:pt x="3070953" y="63051"/>
                  <a:pt x="3532676" y="0"/>
                </a:cubicBezTo>
                <a:cubicBezTo>
                  <a:pt x="3564062" y="140754"/>
                  <a:pt x="3528674" y="264340"/>
                  <a:pt x="3532676" y="375385"/>
                </a:cubicBezTo>
                <a:cubicBezTo>
                  <a:pt x="3536678" y="486431"/>
                  <a:pt x="3496049" y="635868"/>
                  <a:pt x="3532676" y="798692"/>
                </a:cubicBezTo>
                <a:cubicBezTo>
                  <a:pt x="3241033" y="806298"/>
                  <a:pt x="3234030" y="758316"/>
                  <a:pt x="2943897" y="798692"/>
                </a:cubicBezTo>
                <a:cubicBezTo>
                  <a:pt x="2653764" y="839068"/>
                  <a:pt x="2568477" y="788702"/>
                  <a:pt x="2461098" y="798692"/>
                </a:cubicBezTo>
                <a:cubicBezTo>
                  <a:pt x="2353719" y="808682"/>
                  <a:pt x="2162442" y="769495"/>
                  <a:pt x="1907645" y="798692"/>
                </a:cubicBezTo>
                <a:cubicBezTo>
                  <a:pt x="1652848" y="827889"/>
                  <a:pt x="1592412" y="794292"/>
                  <a:pt x="1283539" y="798692"/>
                </a:cubicBezTo>
                <a:cubicBezTo>
                  <a:pt x="974666" y="803092"/>
                  <a:pt x="813616" y="742754"/>
                  <a:pt x="624106" y="798692"/>
                </a:cubicBezTo>
                <a:cubicBezTo>
                  <a:pt x="434596" y="854630"/>
                  <a:pt x="275804" y="770260"/>
                  <a:pt x="0" y="798692"/>
                </a:cubicBezTo>
                <a:cubicBezTo>
                  <a:pt x="-1658" y="645036"/>
                  <a:pt x="26374" y="526083"/>
                  <a:pt x="0" y="415320"/>
                </a:cubicBezTo>
                <a:cubicBezTo>
                  <a:pt x="-26374" y="304557"/>
                  <a:pt x="15156" y="162527"/>
                  <a:pt x="0" y="0"/>
                </a:cubicBezTo>
                <a:close/>
              </a:path>
              <a:path w="3532676" h="798692" stroke="0" extrusionOk="0">
                <a:moveTo>
                  <a:pt x="0" y="0"/>
                </a:moveTo>
                <a:cubicBezTo>
                  <a:pt x="232398" y="-29601"/>
                  <a:pt x="343398" y="20702"/>
                  <a:pt x="659433" y="0"/>
                </a:cubicBezTo>
                <a:cubicBezTo>
                  <a:pt x="975468" y="-20702"/>
                  <a:pt x="1027460" y="49497"/>
                  <a:pt x="1248212" y="0"/>
                </a:cubicBezTo>
                <a:cubicBezTo>
                  <a:pt x="1468964" y="-49497"/>
                  <a:pt x="1715935" y="11141"/>
                  <a:pt x="1872318" y="0"/>
                </a:cubicBezTo>
                <a:cubicBezTo>
                  <a:pt x="2028701" y="-11141"/>
                  <a:pt x="2242436" y="52863"/>
                  <a:pt x="2355117" y="0"/>
                </a:cubicBezTo>
                <a:cubicBezTo>
                  <a:pt x="2467798" y="-52863"/>
                  <a:pt x="2726662" y="24242"/>
                  <a:pt x="2979223" y="0"/>
                </a:cubicBezTo>
                <a:cubicBezTo>
                  <a:pt x="3231784" y="-24242"/>
                  <a:pt x="3324468" y="14305"/>
                  <a:pt x="3532676" y="0"/>
                </a:cubicBezTo>
                <a:cubicBezTo>
                  <a:pt x="3554604" y="131908"/>
                  <a:pt x="3488521" y="293967"/>
                  <a:pt x="3532676" y="415320"/>
                </a:cubicBezTo>
                <a:cubicBezTo>
                  <a:pt x="3576831" y="536673"/>
                  <a:pt x="3510619" y="672639"/>
                  <a:pt x="3532676" y="798692"/>
                </a:cubicBezTo>
                <a:cubicBezTo>
                  <a:pt x="3363550" y="851682"/>
                  <a:pt x="3063390" y="734259"/>
                  <a:pt x="2943897" y="798692"/>
                </a:cubicBezTo>
                <a:cubicBezTo>
                  <a:pt x="2824404" y="863125"/>
                  <a:pt x="2619888" y="758551"/>
                  <a:pt x="2461098" y="798692"/>
                </a:cubicBezTo>
                <a:cubicBezTo>
                  <a:pt x="2302308" y="838833"/>
                  <a:pt x="2174218" y="792522"/>
                  <a:pt x="1907645" y="798692"/>
                </a:cubicBezTo>
                <a:cubicBezTo>
                  <a:pt x="1641072" y="804862"/>
                  <a:pt x="1513057" y="765855"/>
                  <a:pt x="1389519" y="798692"/>
                </a:cubicBezTo>
                <a:cubicBezTo>
                  <a:pt x="1265981" y="831529"/>
                  <a:pt x="1033552" y="791265"/>
                  <a:pt x="871393" y="798692"/>
                </a:cubicBezTo>
                <a:cubicBezTo>
                  <a:pt x="709234" y="806119"/>
                  <a:pt x="295778" y="753861"/>
                  <a:pt x="0" y="798692"/>
                </a:cubicBezTo>
                <a:cubicBezTo>
                  <a:pt x="-48172" y="616498"/>
                  <a:pt x="4624" y="543564"/>
                  <a:pt x="0" y="383372"/>
                </a:cubicBezTo>
                <a:cubicBezTo>
                  <a:pt x="-4624" y="223180"/>
                  <a:pt x="27925" y="127297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69677293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C79171-91EA-AF96-862C-2158EE0034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68553" y="6687565"/>
            <a:ext cx="3573138" cy="853327"/>
          </a:xfrm>
          <a:custGeom>
            <a:avLst/>
            <a:gdLst>
              <a:gd name="connsiteX0" fmla="*/ 0 w 3573138"/>
              <a:gd name="connsiteY0" fmla="*/ 0 h 853327"/>
              <a:gd name="connsiteX1" fmla="*/ 559792 w 3573138"/>
              <a:gd name="connsiteY1" fmla="*/ 0 h 853327"/>
              <a:gd name="connsiteX2" fmla="*/ 1119583 w 3573138"/>
              <a:gd name="connsiteY2" fmla="*/ 0 h 853327"/>
              <a:gd name="connsiteX3" fmla="*/ 1715106 w 3573138"/>
              <a:gd name="connsiteY3" fmla="*/ 0 h 853327"/>
              <a:gd name="connsiteX4" fmla="*/ 2239166 w 3573138"/>
              <a:gd name="connsiteY4" fmla="*/ 0 h 853327"/>
              <a:gd name="connsiteX5" fmla="*/ 2870421 w 3573138"/>
              <a:gd name="connsiteY5" fmla="*/ 0 h 853327"/>
              <a:gd name="connsiteX6" fmla="*/ 3573138 w 3573138"/>
              <a:gd name="connsiteY6" fmla="*/ 0 h 853327"/>
              <a:gd name="connsiteX7" fmla="*/ 3573138 w 3573138"/>
              <a:gd name="connsiteY7" fmla="*/ 443730 h 853327"/>
              <a:gd name="connsiteX8" fmla="*/ 3573138 w 3573138"/>
              <a:gd name="connsiteY8" fmla="*/ 853327 h 853327"/>
              <a:gd name="connsiteX9" fmla="*/ 2906152 w 3573138"/>
              <a:gd name="connsiteY9" fmla="*/ 853327 h 853327"/>
              <a:gd name="connsiteX10" fmla="*/ 2310629 w 3573138"/>
              <a:gd name="connsiteY10" fmla="*/ 853327 h 853327"/>
              <a:gd name="connsiteX11" fmla="*/ 1822300 w 3573138"/>
              <a:gd name="connsiteY11" fmla="*/ 853327 h 853327"/>
              <a:gd name="connsiteX12" fmla="*/ 1333972 w 3573138"/>
              <a:gd name="connsiteY12" fmla="*/ 853327 h 853327"/>
              <a:gd name="connsiteX13" fmla="*/ 809911 w 3573138"/>
              <a:gd name="connsiteY13" fmla="*/ 853327 h 853327"/>
              <a:gd name="connsiteX14" fmla="*/ 0 w 3573138"/>
              <a:gd name="connsiteY14" fmla="*/ 853327 h 853327"/>
              <a:gd name="connsiteX15" fmla="*/ 0 w 3573138"/>
              <a:gd name="connsiteY15" fmla="*/ 443730 h 853327"/>
              <a:gd name="connsiteX16" fmla="*/ 0 w 3573138"/>
              <a:gd name="connsiteY16" fmla="*/ 0 h 85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73138" h="853327" fill="none" extrusionOk="0">
                <a:moveTo>
                  <a:pt x="0" y="0"/>
                </a:moveTo>
                <a:cubicBezTo>
                  <a:pt x="228042" y="-37192"/>
                  <a:pt x="343283" y="13047"/>
                  <a:pt x="559792" y="0"/>
                </a:cubicBezTo>
                <a:cubicBezTo>
                  <a:pt x="776301" y="-13047"/>
                  <a:pt x="916515" y="13255"/>
                  <a:pt x="1119583" y="0"/>
                </a:cubicBezTo>
                <a:cubicBezTo>
                  <a:pt x="1322651" y="-13255"/>
                  <a:pt x="1517347" y="55792"/>
                  <a:pt x="1715106" y="0"/>
                </a:cubicBezTo>
                <a:cubicBezTo>
                  <a:pt x="1912865" y="-55792"/>
                  <a:pt x="2013878" y="12319"/>
                  <a:pt x="2239166" y="0"/>
                </a:cubicBezTo>
                <a:cubicBezTo>
                  <a:pt x="2464454" y="-12319"/>
                  <a:pt x="2657838" y="34099"/>
                  <a:pt x="2870421" y="0"/>
                </a:cubicBezTo>
                <a:cubicBezTo>
                  <a:pt x="3083004" y="-34099"/>
                  <a:pt x="3229679" y="49403"/>
                  <a:pt x="3573138" y="0"/>
                </a:cubicBezTo>
                <a:cubicBezTo>
                  <a:pt x="3599051" y="122417"/>
                  <a:pt x="3562958" y="324168"/>
                  <a:pt x="3573138" y="443730"/>
                </a:cubicBezTo>
                <a:cubicBezTo>
                  <a:pt x="3583318" y="563292"/>
                  <a:pt x="3567061" y="696723"/>
                  <a:pt x="3573138" y="853327"/>
                </a:cubicBezTo>
                <a:cubicBezTo>
                  <a:pt x="3391548" y="868721"/>
                  <a:pt x="3210830" y="817063"/>
                  <a:pt x="2906152" y="853327"/>
                </a:cubicBezTo>
                <a:cubicBezTo>
                  <a:pt x="2601474" y="889591"/>
                  <a:pt x="2574159" y="829284"/>
                  <a:pt x="2310629" y="853327"/>
                </a:cubicBezTo>
                <a:cubicBezTo>
                  <a:pt x="2047099" y="877370"/>
                  <a:pt x="2002548" y="837141"/>
                  <a:pt x="1822300" y="853327"/>
                </a:cubicBezTo>
                <a:cubicBezTo>
                  <a:pt x="1642052" y="869513"/>
                  <a:pt x="1451325" y="839914"/>
                  <a:pt x="1333972" y="853327"/>
                </a:cubicBezTo>
                <a:cubicBezTo>
                  <a:pt x="1216619" y="866740"/>
                  <a:pt x="1044228" y="826859"/>
                  <a:pt x="809911" y="853327"/>
                </a:cubicBezTo>
                <a:cubicBezTo>
                  <a:pt x="575594" y="879795"/>
                  <a:pt x="398903" y="782369"/>
                  <a:pt x="0" y="853327"/>
                </a:cubicBezTo>
                <a:cubicBezTo>
                  <a:pt x="-36039" y="746361"/>
                  <a:pt x="21891" y="591530"/>
                  <a:pt x="0" y="443730"/>
                </a:cubicBezTo>
                <a:cubicBezTo>
                  <a:pt x="-21891" y="295930"/>
                  <a:pt x="49257" y="178435"/>
                  <a:pt x="0" y="0"/>
                </a:cubicBezTo>
                <a:close/>
              </a:path>
              <a:path w="3573138" h="853327" stroke="0" extrusionOk="0">
                <a:moveTo>
                  <a:pt x="0" y="0"/>
                </a:moveTo>
                <a:cubicBezTo>
                  <a:pt x="241886" y="-9191"/>
                  <a:pt x="443439" y="22651"/>
                  <a:pt x="559792" y="0"/>
                </a:cubicBezTo>
                <a:cubicBezTo>
                  <a:pt x="676145" y="-22651"/>
                  <a:pt x="933000" y="53666"/>
                  <a:pt x="1191046" y="0"/>
                </a:cubicBezTo>
                <a:cubicBezTo>
                  <a:pt x="1449092" y="-53666"/>
                  <a:pt x="1559695" y="40153"/>
                  <a:pt x="1679375" y="0"/>
                </a:cubicBezTo>
                <a:cubicBezTo>
                  <a:pt x="1799055" y="-40153"/>
                  <a:pt x="2017188" y="60257"/>
                  <a:pt x="2239166" y="0"/>
                </a:cubicBezTo>
                <a:cubicBezTo>
                  <a:pt x="2461144" y="-60257"/>
                  <a:pt x="2704299" y="47727"/>
                  <a:pt x="2834689" y="0"/>
                </a:cubicBezTo>
                <a:cubicBezTo>
                  <a:pt x="2965079" y="-47727"/>
                  <a:pt x="3239638" y="4140"/>
                  <a:pt x="3573138" y="0"/>
                </a:cubicBezTo>
                <a:cubicBezTo>
                  <a:pt x="3619357" y="99181"/>
                  <a:pt x="3537642" y="306484"/>
                  <a:pt x="3573138" y="409597"/>
                </a:cubicBezTo>
                <a:cubicBezTo>
                  <a:pt x="3608634" y="512710"/>
                  <a:pt x="3540906" y="676593"/>
                  <a:pt x="3573138" y="853327"/>
                </a:cubicBezTo>
                <a:cubicBezTo>
                  <a:pt x="3356672" y="854098"/>
                  <a:pt x="3257892" y="814658"/>
                  <a:pt x="3013346" y="853327"/>
                </a:cubicBezTo>
                <a:cubicBezTo>
                  <a:pt x="2768800" y="891996"/>
                  <a:pt x="2635323" y="833207"/>
                  <a:pt x="2382092" y="853327"/>
                </a:cubicBezTo>
                <a:cubicBezTo>
                  <a:pt x="2128861" y="873447"/>
                  <a:pt x="1999471" y="849080"/>
                  <a:pt x="1750838" y="853327"/>
                </a:cubicBezTo>
                <a:cubicBezTo>
                  <a:pt x="1502205" y="857574"/>
                  <a:pt x="1363509" y="829242"/>
                  <a:pt x="1119583" y="853327"/>
                </a:cubicBezTo>
                <a:cubicBezTo>
                  <a:pt x="875657" y="877412"/>
                  <a:pt x="715035" y="819320"/>
                  <a:pt x="559792" y="853327"/>
                </a:cubicBezTo>
                <a:cubicBezTo>
                  <a:pt x="404549" y="887334"/>
                  <a:pt x="219346" y="801163"/>
                  <a:pt x="0" y="853327"/>
                </a:cubicBezTo>
                <a:cubicBezTo>
                  <a:pt x="-46624" y="772159"/>
                  <a:pt x="37428" y="561099"/>
                  <a:pt x="0" y="452263"/>
                </a:cubicBezTo>
                <a:cubicBezTo>
                  <a:pt x="-37428" y="343427"/>
                  <a:pt x="48615" y="183784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3977953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7ED95E-08D0-BB18-5014-D3E10BCD13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87828" y="4065084"/>
            <a:ext cx="3573137" cy="652486"/>
          </a:xfrm>
          <a:custGeom>
            <a:avLst/>
            <a:gdLst>
              <a:gd name="connsiteX0" fmla="*/ 0 w 3573137"/>
              <a:gd name="connsiteY0" fmla="*/ 0 h 652486"/>
              <a:gd name="connsiteX1" fmla="*/ 559791 w 3573137"/>
              <a:gd name="connsiteY1" fmla="*/ 0 h 652486"/>
              <a:gd name="connsiteX2" fmla="*/ 1048120 w 3573137"/>
              <a:gd name="connsiteY2" fmla="*/ 0 h 652486"/>
              <a:gd name="connsiteX3" fmla="*/ 1572180 w 3573137"/>
              <a:gd name="connsiteY3" fmla="*/ 0 h 652486"/>
              <a:gd name="connsiteX4" fmla="*/ 2203434 w 3573137"/>
              <a:gd name="connsiteY4" fmla="*/ 0 h 652486"/>
              <a:gd name="connsiteX5" fmla="*/ 2763226 w 3573137"/>
              <a:gd name="connsiteY5" fmla="*/ 0 h 652486"/>
              <a:gd name="connsiteX6" fmla="*/ 3573137 w 3573137"/>
              <a:gd name="connsiteY6" fmla="*/ 0 h 652486"/>
              <a:gd name="connsiteX7" fmla="*/ 3573137 w 3573137"/>
              <a:gd name="connsiteY7" fmla="*/ 332768 h 652486"/>
              <a:gd name="connsiteX8" fmla="*/ 3573137 w 3573137"/>
              <a:gd name="connsiteY8" fmla="*/ 652486 h 652486"/>
              <a:gd name="connsiteX9" fmla="*/ 2977614 w 3573137"/>
              <a:gd name="connsiteY9" fmla="*/ 652486 h 652486"/>
              <a:gd name="connsiteX10" fmla="*/ 2453554 w 3573137"/>
              <a:gd name="connsiteY10" fmla="*/ 652486 h 652486"/>
              <a:gd name="connsiteX11" fmla="*/ 1786569 w 3573137"/>
              <a:gd name="connsiteY11" fmla="*/ 652486 h 652486"/>
              <a:gd name="connsiteX12" fmla="*/ 1226777 w 3573137"/>
              <a:gd name="connsiteY12" fmla="*/ 652486 h 652486"/>
              <a:gd name="connsiteX13" fmla="*/ 738448 w 3573137"/>
              <a:gd name="connsiteY13" fmla="*/ 652486 h 652486"/>
              <a:gd name="connsiteX14" fmla="*/ 0 w 3573137"/>
              <a:gd name="connsiteY14" fmla="*/ 652486 h 652486"/>
              <a:gd name="connsiteX15" fmla="*/ 0 w 3573137"/>
              <a:gd name="connsiteY15" fmla="*/ 339293 h 652486"/>
              <a:gd name="connsiteX16" fmla="*/ 0 w 3573137"/>
              <a:gd name="connsiteY16" fmla="*/ 0 h 652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73137" h="652486" fill="none" extrusionOk="0">
                <a:moveTo>
                  <a:pt x="0" y="0"/>
                </a:moveTo>
                <a:cubicBezTo>
                  <a:pt x="241501" y="-6883"/>
                  <a:pt x="396516" y="4664"/>
                  <a:pt x="559791" y="0"/>
                </a:cubicBezTo>
                <a:cubicBezTo>
                  <a:pt x="723066" y="-4664"/>
                  <a:pt x="886115" y="42387"/>
                  <a:pt x="1048120" y="0"/>
                </a:cubicBezTo>
                <a:cubicBezTo>
                  <a:pt x="1210125" y="-42387"/>
                  <a:pt x="1405502" y="12631"/>
                  <a:pt x="1572180" y="0"/>
                </a:cubicBezTo>
                <a:cubicBezTo>
                  <a:pt x="1738858" y="-12631"/>
                  <a:pt x="2049149" y="10338"/>
                  <a:pt x="2203434" y="0"/>
                </a:cubicBezTo>
                <a:cubicBezTo>
                  <a:pt x="2357719" y="-10338"/>
                  <a:pt x="2589132" y="46872"/>
                  <a:pt x="2763226" y="0"/>
                </a:cubicBezTo>
                <a:cubicBezTo>
                  <a:pt x="2937320" y="-46872"/>
                  <a:pt x="3386927" y="97027"/>
                  <a:pt x="3573137" y="0"/>
                </a:cubicBezTo>
                <a:cubicBezTo>
                  <a:pt x="3600758" y="126547"/>
                  <a:pt x="3551169" y="199005"/>
                  <a:pt x="3573137" y="332768"/>
                </a:cubicBezTo>
                <a:cubicBezTo>
                  <a:pt x="3595105" y="466531"/>
                  <a:pt x="3572192" y="542175"/>
                  <a:pt x="3573137" y="652486"/>
                </a:cubicBezTo>
                <a:cubicBezTo>
                  <a:pt x="3337045" y="721016"/>
                  <a:pt x="3157071" y="635110"/>
                  <a:pt x="2977614" y="652486"/>
                </a:cubicBezTo>
                <a:cubicBezTo>
                  <a:pt x="2798157" y="669862"/>
                  <a:pt x="2700543" y="621778"/>
                  <a:pt x="2453554" y="652486"/>
                </a:cubicBezTo>
                <a:cubicBezTo>
                  <a:pt x="2206565" y="683194"/>
                  <a:pt x="2045023" y="588419"/>
                  <a:pt x="1786569" y="652486"/>
                </a:cubicBezTo>
                <a:cubicBezTo>
                  <a:pt x="1528116" y="716553"/>
                  <a:pt x="1438457" y="641452"/>
                  <a:pt x="1226777" y="652486"/>
                </a:cubicBezTo>
                <a:cubicBezTo>
                  <a:pt x="1015097" y="663520"/>
                  <a:pt x="948597" y="605081"/>
                  <a:pt x="738448" y="652486"/>
                </a:cubicBezTo>
                <a:cubicBezTo>
                  <a:pt x="528299" y="699891"/>
                  <a:pt x="163923" y="577437"/>
                  <a:pt x="0" y="652486"/>
                </a:cubicBezTo>
                <a:cubicBezTo>
                  <a:pt x="-19280" y="534779"/>
                  <a:pt x="27012" y="436580"/>
                  <a:pt x="0" y="339293"/>
                </a:cubicBezTo>
                <a:cubicBezTo>
                  <a:pt x="-27012" y="242006"/>
                  <a:pt x="3118" y="98943"/>
                  <a:pt x="0" y="0"/>
                </a:cubicBezTo>
                <a:close/>
              </a:path>
              <a:path w="3573137" h="652486" stroke="0" extrusionOk="0">
                <a:moveTo>
                  <a:pt x="0" y="0"/>
                </a:moveTo>
                <a:cubicBezTo>
                  <a:pt x="246973" y="-53852"/>
                  <a:pt x="372449" y="29183"/>
                  <a:pt x="559791" y="0"/>
                </a:cubicBezTo>
                <a:cubicBezTo>
                  <a:pt x="747133" y="-29183"/>
                  <a:pt x="942053" y="58236"/>
                  <a:pt x="1048120" y="0"/>
                </a:cubicBezTo>
                <a:cubicBezTo>
                  <a:pt x="1154187" y="-58236"/>
                  <a:pt x="1556590" y="55040"/>
                  <a:pt x="1715106" y="0"/>
                </a:cubicBezTo>
                <a:cubicBezTo>
                  <a:pt x="1873622" y="-55040"/>
                  <a:pt x="2141414" y="9001"/>
                  <a:pt x="2274897" y="0"/>
                </a:cubicBezTo>
                <a:cubicBezTo>
                  <a:pt x="2408380" y="-9001"/>
                  <a:pt x="2697686" y="27315"/>
                  <a:pt x="2834689" y="0"/>
                </a:cubicBezTo>
                <a:cubicBezTo>
                  <a:pt x="2971692" y="-27315"/>
                  <a:pt x="3418983" y="22402"/>
                  <a:pt x="3573137" y="0"/>
                </a:cubicBezTo>
                <a:cubicBezTo>
                  <a:pt x="3594907" y="84165"/>
                  <a:pt x="3569163" y="193336"/>
                  <a:pt x="3573137" y="313193"/>
                </a:cubicBezTo>
                <a:cubicBezTo>
                  <a:pt x="3577111" y="433050"/>
                  <a:pt x="3534412" y="539824"/>
                  <a:pt x="3573137" y="652486"/>
                </a:cubicBezTo>
                <a:cubicBezTo>
                  <a:pt x="3384714" y="667978"/>
                  <a:pt x="3270947" y="618858"/>
                  <a:pt x="3049077" y="652486"/>
                </a:cubicBezTo>
                <a:cubicBezTo>
                  <a:pt x="2827207" y="686114"/>
                  <a:pt x="2664140" y="593151"/>
                  <a:pt x="2453554" y="652486"/>
                </a:cubicBezTo>
                <a:cubicBezTo>
                  <a:pt x="2242968" y="711821"/>
                  <a:pt x="2140513" y="640962"/>
                  <a:pt x="1858031" y="652486"/>
                </a:cubicBezTo>
                <a:cubicBezTo>
                  <a:pt x="1575549" y="664010"/>
                  <a:pt x="1489929" y="590870"/>
                  <a:pt x="1298240" y="652486"/>
                </a:cubicBezTo>
                <a:cubicBezTo>
                  <a:pt x="1106551" y="714102"/>
                  <a:pt x="769980" y="628067"/>
                  <a:pt x="631254" y="652486"/>
                </a:cubicBezTo>
                <a:cubicBezTo>
                  <a:pt x="492528" y="676905"/>
                  <a:pt x="177918" y="586788"/>
                  <a:pt x="0" y="652486"/>
                </a:cubicBezTo>
                <a:cubicBezTo>
                  <a:pt x="-23668" y="513197"/>
                  <a:pt x="14664" y="408730"/>
                  <a:pt x="0" y="339293"/>
                </a:cubicBezTo>
                <a:cubicBezTo>
                  <a:pt x="-14664" y="269856"/>
                  <a:pt x="40262" y="114573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DA3A2A-B54B-188B-CD01-360E83F078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87829" y="6687566"/>
            <a:ext cx="3634541" cy="853327"/>
          </a:xfrm>
          <a:custGeom>
            <a:avLst/>
            <a:gdLst>
              <a:gd name="connsiteX0" fmla="*/ 0 w 3634541"/>
              <a:gd name="connsiteY0" fmla="*/ 0 h 853327"/>
              <a:gd name="connsiteX1" fmla="*/ 519220 w 3634541"/>
              <a:gd name="connsiteY1" fmla="*/ 0 h 853327"/>
              <a:gd name="connsiteX2" fmla="*/ 965749 w 3634541"/>
              <a:gd name="connsiteY2" fmla="*/ 0 h 853327"/>
              <a:gd name="connsiteX3" fmla="*/ 1375933 w 3634541"/>
              <a:gd name="connsiteY3" fmla="*/ 0 h 853327"/>
              <a:gd name="connsiteX4" fmla="*/ 1895154 w 3634541"/>
              <a:gd name="connsiteY4" fmla="*/ 0 h 853327"/>
              <a:gd name="connsiteX5" fmla="*/ 2341683 w 3634541"/>
              <a:gd name="connsiteY5" fmla="*/ 0 h 853327"/>
              <a:gd name="connsiteX6" fmla="*/ 2897248 w 3634541"/>
              <a:gd name="connsiteY6" fmla="*/ 0 h 853327"/>
              <a:gd name="connsiteX7" fmla="*/ 3634541 w 3634541"/>
              <a:gd name="connsiteY7" fmla="*/ 0 h 853327"/>
              <a:gd name="connsiteX8" fmla="*/ 3634541 w 3634541"/>
              <a:gd name="connsiteY8" fmla="*/ 435197 h 853327"/>
              <a:gd name="connsiteX9" fmla="*/ 3634541 w 3634541"/>
              <a:gd name="connsiteY9" fmla="*/ 853327 h 853327"/>
              <a:gd name="connsiteX10" fmla="*/ 3078975 w 3634541"/>
              <a:gd name="connsiteY10" fmla="*/ 853327 h 853327"/>
              <a:gd name="connsiteX11" fmla="*/ 2559755 w 3634541"/>
              <a:gd name="connsiteY11" fmla="*/ 853327 h 853327"/>
              <a:gd name="connsiteX12" fmla="*/ 1967844 w 3634541"/>
              <a:gd name="connsiteY12" fmla="*/ 853327 h 853327"/>
              <a:gd name="connsiteX13" fmla="*/ 1448624 w 3634541"/>
              <a:gd name="connsiteY13" fmla="*/ 853327 h 853327"/>
              <a:gd name="connsiteX14" fmla="*/ 893059 w 3634541"/>
              <a:gd name="connsiteY14" fmla="*/ 853327 h 853327"/>
              <a:gd name="connsiteX15" fmla="*/ 446529 w 3634541"/>
              <a:gd name="connsiteY15" fmla="*/ 853327 h 853327"/>
              <a:gd name="connsiteX16" fmla="*/ 0 w 3634541"/>
              <a:gd name="connsiteY16" fmla="*/ 853327 h 853327"/>
              <a:gd name="connsiteX17" fmla="*/ 0 w 3634541"/>
              <a:gd name="connsiteY17" fmla="*/ 443730 h 853327"/>
              <a:gd name="connsiteX18" fmla="*/ 0 w 3634541"/>
              <a:gd name="connsiteY18" fmla="*/ 0 h 85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34541" h="853327" fill="none" extrusionOk="0">
                <a:moveTo>
                  <a:pt x="0" y="0"/>
                </a:moveTo>
                <a:cubicBezTo>
                  <a:pt x="109748" y="-52544"/>
                  <a:pt x="359797" y="12020"/>
                  <a:pt x="519220" y="0"/>
                </a:cubicBezTo>
                <a:cubicBezTo>
                  <a:pt x="678643" y="-12020"/>
                  <a:pt x="854143" y="10982"/>
                  <a:pt x="965749" y="0"/>
                </a:cubicBezTo>
                <a:cubicBezTo>
                  <a:pt x="1077355" y="-10982"/>
                  <a:pt x="1278745" y="5291"/>
                  <a:pt x="1375933" y="0"/>
                </a:cubicBezTo>
                <a:cubicBezTo>
                  <a:pt x="1473121" y="-5291"/>
                  <a:pt x="1710970" y="3632"/>
                  <a:pt x="1895154" y="0"/>
                </a:cubicBezTo>
                <a:cubicBezTo>
                  <a:pt x="2079338" y="-3632"/>
                  <a:pt x="2128455" y="13369"/>
                  <a:pt x="2341683" y="0"/>
                </a:cubicBezTo>
                <a:cubicBezTo>
                  <a:pt x="2554911" y="-13369"/>
                  <a:pt x="2673430" y="45038"/>
                  <a:pt x="2897248" y="0"/>
                </a:cubicBezTo>
                <a:cubicBezTo>
                  <a:pt x="3121066" y="-45038"/>
                  <a:pt x="3417524" y="57251"/>
                  <a:pt x="3634541" y="0"/>
                </a:cubicBezTo>
                <a:cubicBezTo>
                  <a:pt x="3659141" y="135195"/>
                  <a:pt x="3631952" y="347021"/>
                  <a:pt x="3634541" y="435197"/>
                </a:cubicBezTo>
                <a:cubicBezTo>
                  <a:pt x="3637130" y="523373"/>
                  <a:pt x="3609268" y="696639"/>
                  <a:pt x="3634541" y="853327"/>
                </a:cubicBezTo>
                <a:cubicBezTo>
                  <a:pt x="3421987" y="913350"/>
                  <a:pt x="3261064" y="819287"/>
                  <a:pt x="3078975" y="853327"/>
                </a:cubicBezTo>
                <a:cubicBezTo>
                  <a:pt x="2896886" y="887367"/>
                  <a:pt x="2758454" y="834867"/>
                  <a:pt x="2559755" y="853327"/>
                </a:cubicBezTo>
                <a:cubicBezTo>
                  <a:pt x="2361056" y="871787"/>
                  <a:pt x="2212430" y="791867"/>
                  <a:pt x="1967844" y="853327"/>
                </a:cubicBezTo>
                <a:cubicBezTo>
                  <a:pt x="1723258" y="914787"/>
                  <a:pt x="1597642" y="811862"/>
                  <a:pt x="1448624" y="853327"/>
                </a:cubicBezTo>
                <a:cubicBezTo>
                  <a:pt x="1299606" y="894792"/>
                  <a:pt x="1032107" y="847758"/>
                  <a:pt x="893059" y="853327"/>
                </a:cubicBezTo>
                <a:cubicBezTo>
                  <a:pt x="754012" y="858896"/>
                  <a:pt x="587054" y="839924"/>
                  <a:pt x="446529" y="853327"/>
                </a:cubicBezTo>
                <a:cubicBezTo>
                  <a:pt x="306004" y="866730"/>
                  <a:pt x="95551" y="820033"/>
                  <a:pt x="0" y="853327"/>
                </a:cubicBezTo>
                <a:cubicBezTo>
                  <a:pt x="-41460" y="665195"/>
                  <a:pt x="17144" y="546765"/>
                  <a:pt x="0" y="443730"/>
                </a:cubicBezTo>
                <a:cubicBezTo>
                  <a:pt x="-17144" y="340695"/>
                  <a:pt x="28367" y="199920"/>
                  <a:pt x="0" y="0"/>
                </a:cubicBezTo>
                <a:close/>
              </a:path>
              <a:path w="3634541" h="853327" stroke="0" extrusionOk="0">
                <a:moveTo>
                  <a:pt x="0" y="0"/>
                </a:moveTo>
                <a:cubicBezTo>
                  <a:pt x="259683" y="-27298"/>
                  <a:pt x="430129" y="10311"/>
                  <a:pt x="591911" y="0"/>
                </a:cubicBezTo>
                <a:cubicBezTo>
                  <a:pt x="753693" y="-10311"/>
                  <a:pt x="876856" y="23876"/>
                  <a:pt x="1038440" y="0"/>
                </a:cubicBezTo>
                <a:cubicBezTo>
                  <a:pt x="1200024" y="-23876"/>
                  <a:pt x="1347440" y="870"/>
                  <a:pt x="1484970" y="0"/>
                </a:cubicBezTo>
                <a:cubicBezTo>
                  <a:pt x="1622500" y="-870"/>
                  <a:pt x="1837009" y="16597"/>
                  <a:pt x="2004190" y="0"/>
                </a:cubicBezTo>
                <a:cubicBezTo>
                  <a:pt x="2171371" y="-16597"/>
                  <a:pt x="2330678" y="56844"/>
                  <a:pt x="2487064" y="0"/>
                </a:cubicBezTo>
                <a:cubicBezTo>
                  <a:pt x="2643450" y="-56844"/>
                  <a:pt x="2881953" y="5299"/>
                  <a:pt x="3078975" y="0"/>
                </a:cubicBezTo>
                <a:cubicBezTo>
                  <a:pt x="3275997" y="-5299"/>
                  <a:pt x="3453544" y="52225"/>
                  <a:pt x="3634541" y="0"/>
                </a:cubicBezTo>
                <a:cubicBezTo>
                  <a:pt x="3675733" y="106402"/>
                  <a:pt x="3612217" y="303784"/>
                  <a:pt x="3634541" y="435197"/>
                </a:cubicBezTo>
                <a:cubicBezTo>
                  <a:pt x="3656865" y="566610"/>
                  <a:pt x="3596993" y="748681"/>
                  <a:pt x="3634541" y="853327"/>
                </a:cubicBezTo>
                <a:cubicBezTo>
                  <a:pt x="3497034" y="906051"/>
                  <a:pt x="3304494" y="786631"/>
                  <a:pt x="3042630" y="853327"/>
                </a:cubicBezTo>
                <a:cubicBezTo>
                  <a:pt x="2780766" y="920023"/>
                  <a:pt x="2673271" y="797928"/>
                  <a:pt x="2450719" y="853327"/>
                </a:cubicBezTo>
                <a:cubicBezTo>
                  <a:pt x="2228167" y="908726"/>
                  <a:pt x="2046457" y="811037"/>
                  <a:pt x="1895154" y="853327"/>
                </a:cubicBezTo>
                <a:cubicBezTo>
                  <a:pt x="1743852" y="895617"/>
                  <a:pt x="1624860" y="850414"/>
                  <a:pt x="1484970" y="853327"/>
                </a:cubicBezTo>
                <a:cubicBezTo>
                  <a:pt x="1345080" y="856240"/>
                  <a:pt x="1110405" y="830297"/>
                  <a:pt x="929404" y="853327"/>
                </a:cubicBezTo>
                <a:cubicBezTo>
                  <a:pt x="748403" y="876357"/>
                  <a:pt x="374334" y="750473"/>
                  <a:pt x="0" y="853327"/>
                </a:cubicBezTo>
                <a:cubicBezTo>
                  <a:pt x="-6395" y="702200"/>
                  <a:pt x="14839" y="637918"/>
                  <a:pt x="0" y="443730"/>
                </a:cubicBezTo>
                <a:cubicBezTo>
                  <a:pt x="-14839" y="249542"/>
                  <a:pt x="23443" y="89347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34517496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7A8229-549A-7425-8865-94D7362DA71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26441" y="5302843"/>
            <a:ext cx="3634542" cy="853327"/>
          </a:xfrm>
          <a:custGeom>
            <a:avLst/>
            <a:gdLst>
              <a:gd name="connsiteX0" fmla="*/ 0 w 3634542"/>
              <a:gd name="connsiteY0" fmla="*/ 0 h 853327"/>
              <a:gd name="connsiteX1" fmla="*/ 446529 w 3634542"/>
              <a:gd name="connsiteY1" fmla="*/ 0 h 853327"/>
              <a:gd name="connsiteX2" fmla="*/ 856713 w 3634542"/>
              <a:gd name="connsiteY2" fmla="*/ 0 h 853327"/>
              <a:gd name="connsiteX3" fmla="*/ 1303243 w 3634542"/>
              <a:gd name="connsiteY3" fmla="*/ 0 h 853327"/>
              <a:gd name="connsiteX4" fmla="*/ 1895154 w 3634542"/>
              <a:gd name="connsiteY4" fmla="*/ 0 h 853327"/>
              <a:gd name="connsiteX5" fmla="*/ 2414374 w 3634542"/>
              <a:gd name="connsiteY5" fmla="*/ 0 h 853327"/>
              <a:gd name="connsiteX6" fmla="*/ 2969940 w 3634542"/>
              <a:gd name="connsiteY6" fmla="*/ 0 h 853327"/>
              <a:gd name="connsiteX7" fmla="*/ 3634542 w 3634542"/>
              <a:gd name="connsiteY7" fmla="*/ 0 h 853327"/>
              <a:gd name="connsiteX8" fmla="*/ 3634542 w 3634542"/>
              <a:gd name="connsiteY8" fmla="*/ 418130 h 853327"/>
              <a:gd name="connsiteX9" fmla="*/ 3634542 w 3634542"/>
              <a:gd name="connsiteY9" fmla="*/ 853327 h 853327"/>
              <a:gd name="connsiteX10" fmla="*/ 3224358 w 3634542"/>
              <a:gd name="connsiteY10" fmla="*/ 853327 h 853327"/>
              <a:gd name="connsiteX11" fmla="*/ 2777829 w 3634542"/>
              <a:gd name="connsiteY11" fmla="*/ 853327 h 853327"/>
              <a:gd name="connsiteX12" fmla="*/ 2294954 w 3634542"/>
              <a:gd name="connsiteY12" fmla="*/ 853327 h 853327"/>
              <a:gd name="connsiteX13" fmla="*/ 1739388 w 3634542"/>
              <a:gd name="connsiteY13" fmla="*/ 853327 h 853327"/>
              <a:gd name="connsiteX14" fmla="*/ 1147477 w 3634542"/>
              <a:gd name="connsiteY14" fmla="*/ 853327 h 853327"/>
              <a:gd name="connsiteX15" fmla="*/ 700947 w 3634542"/>
              <a:gd name="connsiteY15" fmla="*/ 853327 h 853327"/>
              <a:gd name="connsiteX16" fmla="*/ 0 w 3634542"/>
              <a:gd name="connsiteY16" fmla="*/ 853327 h 853327"/>
              <a:gd name="connsiteX17" fmla="*/ 0 w 3634542"/>
              <a:gd name="connsiteY17" fmla="*/ 435197 h 853327"/>
              <a:gd name="connsiteX18" fmla="*/ 0 w 3634542"/>
              <a:gd name="connsiteY18" fmla="*/ 0 h 85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34542" h="853327" fill="none" extrusionOk="0">
                <a:moveTo>
                  <a:pt x="0" y="0"/>
                </a:moveTo>
                <a:cubicBezTo>
                  <a:pt x="156005" y="-41420"/>
                  <a:pt x="263952" y="44230"/>
                  <a:pt x="446529" y="0"/>
                </a:cubicBezTo>
                <a:cubicBezTo>
                  <a:pt x="629106" y="-44230"/>
                  <a:pt x="729707" y="37934"/>
                  <a:pt x="856713" y="0"/>
                </a:cubicBezTo>
                <a:cubicBezTo>
                  <a:pt x="983719" y="-37934"/>
                  <a:pt x="1208715" y="21643"/>
                  <a:pt x="1303243" y="0"/>
                </a:cubicBezTo>
                <a:cubicBezTo>
                  <a:pt x="1397771" y="-21643"/>
                  <a:pt x="1707685" y="27602"/>
                  <a:pt x="1895154" y="0"/>
                </a:cubicBezTo>
                <a:cubicBezTo>
                  <a:pt x="2082623" y="-27602"/>
                  <a:pt x="2275547" y="20603"/>
                  <a:pt x="2414374" y="0"/>
                </a:cubicBezTo>
                <a:cubicBezTo>
                  <a:pt x="2553201" y="-20603"/>
                  <a:pt x="2709807" y="25467"/>
                  <a:pt x="2969940" y="0"/>
                </a:cubicBezTo>
                <a:cubicBezTo>
                  <a:pt x="3230073" y="-25467"/>
                  <a:pt x="3338589" y="32832"/>
                  <a:pt x="3634542" y="0"/>
                </a:cubicBezTo>
                <a:cubicBezTo>
                  <a:pt x="3671094" y="128138"/>
                  <a:pt x="3590117" y="293299"/>
                  <a:pt x="3634542" y="418130"/>
                </a:cubicBezTo>
                <a:cubicBezTo>
                  <a:pt x="3678967" y="542961"/>
                  <a:pt x="3612362" y="663554"/>
                  <a:pt x="3634542" y="853327"/>
                </a:cubicBezTo>
                <a:cubicBezTo>
                  <a:pt x="3455387" y="893598"/>
                  <a:pt x="3340817" y="848419"/>
                  <a:pt x="3224358" y="853327"/>
                </a:cubicBezTo>
                <a:cubicBezTo>
                  <a:pt x="3107899" y="858235"/>
                  <a:pt x="2956896" y="832845"/>
                  <a:pt x="2777829" y="853327"/>
                </a:cubicBezTo>
                <a:cubicBezTo>
                  <a:pt x="2598762" y="873809"/>
                  <a:pt x="2403652" y="844045"/>
                  <a:pt x="2294954" y="853327"/>
                </a:cubicBezTo>
                <a:cubicBezTo>
                  <a:pt x="2186257" y="862609"/>
                  <a:pt x="1947407" y="800881"/>
                  <a:pt x="1739388" y="853327"/>
                </a:cubicBezTo>
                <a:cubicBezTo>
                  <a:pt x="1531369" y="905773"/>
                  <a:pt x="1267022" y="784268"/>
                  <a:pt x="1147477" y="853327"/>
                </a:cubicBezTo>
                <a:cubicBezTo>
                  <a:pt x="1027932" y="922386"/>
                  <a:pt x="850806" y="853093"/>
                  <a:pt x="700947" y="853327"/>
                </a:cubicBezTo>
                <a:cubicBezTo>
                  <a:pt x="551088" y="853561"/>
                  <a:pt x="248938" y="791508"/>
                  <a:pt x="0" y="853327"/>
                </a:cubicBezTo>
                <a:cubicBezTo>
                  <a:pt x="-176" y="740404"/>
                  <a:pt x="4022" y="542911"/>
                  <a:pt x="0" y="435197"/>
                </a:cubicBezTo>
                <a:cubicBezTo>
                  <a:pt x="-4022" y="327483"/>
                  <a:pt x="11227" y="91202"/>
                  <a:pt x="0" y="0"/>
                </a:cubicBezTo>
                <a:close/>
              </a:path>
              <a:path w="3634542" h="853327" stroke="0" extrusionOk="0">
                <a:moveTo>
                  <a:pt x="0" y="0"/>
                </a:moveTo>
                <a:cubicBezTo>
                  <a:pt x="164341" y="-43612"/>
                  <a:pt x="397175" y="44448"/>
                  <a:pt x="591911" y="0"/>
                </a:cubicBezTo>
                <a:cubicBezTo>
                  <a:pt x="786647" y="-44448"/>
                  <a:pt x="930098" y="7624"/>
                  <a:pt x="1074786" y="0"/>
                </a:cubicBezTo>
                <a:cubicBezTo>
                  <a:pt x="1219474" y="-7624"/>
                  <a:pt x="1366799" y="26288"/>
                  <a:pt x="1484970" y="0"/>
                </a:cubicBezTo>
                <a:cubicBezTo>
                  <a:pt x="1603141" y="-26288"/>
                  <a:pt x="1880932" y="26846"/>
                  <a:pt x="2004190" y="0"/>
                </a:cubicBezTo>
                <a:cubicBezTo>
                  <a:pt x="2127448" y="-26846"/>
                  <a:pt x="2403832" y="1387"/>
                  <a:pt x="2523411" y="0"/>
                </a:cubicBezTo>
                <a:cubicBezTo>
                  <a:pt x="2642990" y="-1387"/>
                  <a:pt x="2809124" y="36677"/>
                  <a:pt x="3006285" y="0"/>
                </a:cubicBezTo>
                <a:cubicBezTo>
                  <a:pt x="3203446" y="-36677"/>
                  <a:pt x="3447615" y="20191"/>
                  <a:pt x="3634542" y="0"/>
                </a:cubicBezTo>
                <a:cubicBezTo>
                  <a:pt x="3653571" y="117564"/>
                  <a:pt x="3609049" y="300657"/>
                  <a:pt x="3634542" y="435197"/>
                </a:cubicBezTo>
                <a:cubicBezTo>
                  <a:pt x="3660035" y="569737"/>
                  <a:pt x="3607206" y="768793"/>
                  <a:pt x="3634542" y="853327"/>
                </a:cubicBezTo>
                <a:cubicBezTo>
                  <a:pt x="3454361" y="892212"/>
                  <a:pt x="3221673" y="852714"/>
                  <a:pt x="3115322" y="853327"/>
                </a:cubicBezTo>
                <a:cubicBezTo>
                  <a:pt x="3008971" y="853940"/>
                  <a:pt x="2718943" y="792236"/>
                  <a:pt x="2559756" y="853327"/>
                </a:cubicBezTo>
                <a:cubicBezTo>
                  <a:pt x="2400569" y="914418"/>
                  <a:pt x="2117016" y="785490"/>
                  <a:pt x="1967845" y="853327"/>
                </a:cubicBezTo>
                <a:cubicBezTo>
                  <a:pt x="1818674" y="921164"/>
                  <a:pt x="1593934" y="833590"/>
                  <a:pt x="1412279" y="853327"/>
                </a:cubicBezTo>
                <a:cubicBezTo>
                  <a:pt x="1230624" y="873064"/>
                  <a:pt x="1064070" y="817854"/>
                  <a:pt x="929404" y="853327"/>
                </a:cubicBezTo>
                <a:cubicBezTo>
                  <a:pt x="794738" y="888800"/>
                  <a:pt x="411156" y="813400"/>
                  <a:pt x="0" y="853327"/>
                </a:cubicBezTo>
                <a:cubicBezTo>
                  <a:pt x="-20103" y="661744"/>
                  <a:pt x="5107" y="586028"/>
                  <a:pt x="0" y="452263"/>
                </a:cubicBezTo>
                <a:cubicBezTo>
                  <a:pt x="-5107" y="318498"/>
                  <a:pt x="16923" y="94718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398957492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57E42C-CBB8-0A1B-CAB4-506A8B4556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739670" y="8181851"/>
            <a:ext cx="3634524" cy="765163"/>
          </a:xfrm>
          <a:custGeom>
            <a:avLst/>
            <a:gdLst>
              <a:gd name="connsiteX0" fmla="*/ 0 w 3634524"/>
              <a:gd name="connsiteY0" fmla="*/ 0 h 765163"/>
              <a:gd name="connsiteX1" fmla="*/ 410182 w 3634524"/>
              <a:gd name="connsiteY1" fmla="*/ 0 h 765163"/>
              <a:gd name="connsiteX2" fmla="*/ 1002090 w 3634524"/>
              <a:gd name="connsiteY2" fmla="*/ 0 h 765163"/>
              <a:gd name="connsiteX3" fmla="*/ 1593998 w 3634524"/>
              <a:gd name="connsiteY3" fmla="*/ 0 h 765163"/>
              <a:gd name="connsiteX4" fmla="*/ 2004180 w 3634524"/>
              <a:gd name="connsiteY4" fmla="*/ 0 h 765163"/>
              <a:gd name="connsiteX5" fmla="*/ 2523398 w 3634524"/>
              <a:gd name="connsiteY5" fmla="*/ 0 h 765163"/>
              <a:gd name="connsiteX6" fmla="*/ 3115306 w 3634524"/>
              <a:gd name="connsiteY6" fmla="*/ 0 h 765163"/>
              <a:gd name="connsiteX7" fmla="*/ 3634524 w 3634524"/>
              <a:gd name="connsiteY7" fmla="*/ 0 h 765163"/>
              <a:gd name="connsiteX8" fmla="*/ 3634524 w 3634524"/>
              <a:gd name="connsiteY8" fmla="*/ 374930 h 765163"/>
              <a:gd name="connsiteX9" fmla="*/ 3634524 w 3634524"/>
              <a:gd name="connsiteY9" fmla="*/ 765163 h 765163"/>
              <a:gd name="connsiteX10" fmla="*/ 3078961 w 3634524"/>
              <a:gd name="connsiteY10" fmla="*/ 765163 h 765163"/>
              <a:gd name="connsiteX11" fmla="*/ 2596089 w 3634524"/>
              <a:gd name="connsiteY11" fmla="*/ 765163 h 765163"/>
              <a:gd name="connsiteX12" fmla="*/ 2004180 w 3634524"/>
              <a:gd name="connsiteY12" fmla="*/ 765163 h 765163"/>
              <a:gd name="connsiteX13" fmla="*/ 1412272 w 3634524"/>
              <a:gd name="connsiteY13" fmla="*/ 765163 h 765163"/>
              <a:gd name="connsiteX14" fmla="*/ 856709 w 3634524"/>
              <a:gd name="connsiteY14" fmla="*/ 765163 h 765163"/>
              <a:gd name="connsiteX15" fmla="*/ 0 w 3634524"/>
              <a:gd name="connsiteY15" fmla="*/ 765163 h 765163"/>
              <a:gd name="connsiteX16" fmla="*/ 0 w 3634524"/>
              <a:gd name="connsiteY16" fmla="*/ 367278 h 765163"/>
              <a:gd name="connsiteX17" fmla="*/ 0 w 3634524"/>
              <a:gd name="connsiteY17" fmla="*/ 0 h 76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634524" h="765163" fill="none" extrusionOk="0">
                <a:moveTo>
                  <a:pt x="0" y="0"/>
                </a:moveTo>
                <a:cubicBezTo>
                  <a:pt x="162919" y="-31558"/>
                  <a:pt x="275667" y="38870"/>
                  <a:pt x="410182" y="0"/>
                </a:cubicBezTo>
                <a:cubicBezTo>
                  <a:pt x="544697" y="-38870"/>
                  <a:pt x="752876" y="45140"/>
                  <a:pt x="1002090" y="0"/>
                </a:cubicBezTo>
                <a:cubicBezTo>
                  <a:pt x="1251304" y="-45140"/>
                  <a:pt x="1396048" y="34711"/>
                  <a:pt x="1593998" y="0"/>
                </a:cubicBezTo>
                <a:cubicBezTo>
                  <a:pt x="1791948" y="-34711"/>
                  <a:pt x="1875330" y="3808"/>
                  <a:pt x="2004180" y="0"/>
                </a:cubicBezTo>
                <a:cubicBezTo>
                  <a:pt x="2133030" y="-3808"/>
                  <a:pt x="2406218" y="13685"/>
                  <a:pt x="2523398" y="0"/>
                </a:cubicBezTo>
                <a:cubicBezTo>
                  <a:pt x="2640578" y="-13685"/>
                  <a:pt x="2879825" y="30584"/>
                  <a:pt x="3115306" y="0"/>
                </a:cubicBezTo>
                <a:cubicBezTo>
                  <a:pt x="3350787" y="-30584"/>
                  <a:pt x="3383555" y="33374"/>
                  <a:pt x="3634524" y="0"/>
                </a:cubicBezTo>
                <a:cubicBezTo>
                  <a:pt x="3674476" y="182125"/>
                  <a:pt x="3607491" y="238357"/>
                  <a:pt x="3634524" y="374930"/>
                </a:cubicBezTo>
                <a:cubicBezTo>
                  <a:pt x="3661557" y="511503"/>
                  <a:pt x="3616076" y="572348"/>
                  <a:pt x="3634524" y="765163"/>
                </a:cubicBezTo>
                <a:cubicBezTo>
                  <a:pt x="3414083" y="782775"/>
                  <a:pt x="3327723" y="698722"/>
                  <a:pt x="3078961" y="765163"/>
                </a:cubicBezTo>
                <a:cubicBezTo>
                  <a:pt x="2830199" y="831604"/>
                  <a:pt x="2796921" y="738941"/>
                  <a:pt x="2596089" y="765163"/>
                </a:cubicBezTo>
                <a:cubicBezTo>
                  <a:pt x="2395257" y="791385"/>
                  <a:pt x="2189791" y="754005"/>
                  <a:pt x="2004180" y="765163"/>
                </a:cubicBezTo>
                <a:cubicBezTo>
                  <a:pt x="1818569" y="776321"/>
                  <a:pt x="1591868" y="750993"/>
                  <a:pt x="1412272" y="765163"/>
                </a:cubicBezTo>
                <a:cubicBezTo>
                  <a:pt x="1232676" y="779333"/>
                  <a:pt x="1057839" y="734531"/>
                  <a:pt x="856709" y="765163"/>
                </a:cubicBezTo>
                <a:cubicBezTo>
                  <a:pt x="655579" y="795795"/>
                  <a:pt x="199224" y="709073"/>
                  <a:pt x="0" y="765163"/>
                </a:cubicBezTo>
                <a:cubicBezTo>
                  <a:pt x="-12942" y="659445"/>
                  <a:pt x="33387" y="529820"/>
                  <a:pt x="0" y="367278"/>
                </a:cubicBezTo>
                <a:cubicBezTo>
                  <a:pt x="-33387" y="204736"/>
                  <a:pt x="24346" y="153385"/>
                  <a:pt x="0" y="0"/>
                </a:cubicBezTo>
                <a:close/>
              </a:path>
              <a:path w="3634524" h="765163" stroke="0" extrusionOk="0">
                <a:moveTo>
                  <a:pt x="0" y="0"/>
                </a:moveTo>
                <a:cubicBezTo>
                  <a:pt x="210876" y="-9272"/>
                  <a:pt x="344398" y="25516"/>
                  <a:pt x="591908" y="0"/>
                </a:cubicBezTo>
                <a:cubicBezTo>
                  <a:pt x="839418" y="-25516"/>
                  <a:pt x="828185" y="48505"/>
                  <a:pt x="1002090" y="0"/>
                </a:cubicBezTo>
                <a:cubicBezTo>
                  <a:pt x="1175995" y="-48505"/>
                  <a:pt x="1227976" y="7419"/>
                  <a:pt x="1448617" y="0"/>
                </a:cubicBezTo>
                <a:cubicBezTo>
                  <a:pt x="1669258" y="-7419"/>
                  <a:pt x="1767948" y="2788"/>
                  <a:pt x="1858799" y="0"/>
                </a:cubicBezTo>
                <a:cubicBezTo>
                  <a:pt x="1949650" y="-2788"/>
                  <a:pt x="2190028" y="63002"/>
                  <a:pt x="2450708" y="0"/>
                </a:cubicBezTo>
                <a:cubicBezTo>
                  <a:pt x="2711388" y="-63002"/>
                  <a:pt x="2796103" y="56451"/>
                  <a:pt x="2933580" y="0"/>
                </a:cubicBezTo>
                <a:cubicBezTo>
                  <a:pt x="3071057" y="-56451"/>
                  <a:pt x="3333418" y="22295"/>
                  <a:pt x="3634524" y="0"/>
                </a:cubicBezTo>
                <a:cubicBezTo>
                  <a:pt x="3669637" y="157642"/>
                  <a:pt x="3599813" y="304593"/>
                  <a:pt x="3634524" y="397885"/>
                </a:cubicBezTo>
                <a:cubicBezTo>
                  <a:pt x="3669235" y="491177"/>
                  <a:pt x="3607666" y="611040"/>
                  <a:pt x="3634524" y="765163"/>
                </a:cubicBezTo>
                <a:cubicBezTo>
                  <a:pt x="3465909" y="804581"/>
                  <a:pt x="3332493" y="750755"/>
                  <a:pt x="3224342" y="765163"/>
                </a:cubicBezTo>
                <a:cubicBezTo>
                  <a:pt x="3116191" y="779571"/>
                  <a:pt x="2923582" y="742023"/>
                  <a:pt x="2632434" y="765163"/>
                </a:cubicBezTo>
                <a:cubicBezTo>
                  <a:pt x="2341286" y="788303"/>
                  <a:pt x="2291917" y="719730"/>
                  <a:pt x="2040526" y="765163"/>
                </a:cubicBezTo>
                <a:cubicBezTo>
                  <a:pt x="1789135" y="810596"/>
                  <a:pt x="1619940" y="703711"/>
                  <a:pt x="1484963" y="765163"/>
                </a:cubicBezTo>
                <a:cubicBezTo>
                  <a:pt x="1349986" y="826615"/>
                  <a:pt x="1061410" y="702373"/>
                  <a:pt x="893054" y="765163"/>
                </a:cubicBezTo>
                <a:cubicBezTo>
                  <a:pt x="724698" y="827953"/>
                  <a:pt x="588117" y="756703"/>
                  <a:pt x="446527" y="765163"/>
                </a:cubicBezTo>
                <a:cubicBezTo>
                  <a:pt x="304937" y="773623"/>
                  <a:pt x="221099" y="752487"/>
                  <a:pt x="0" y="765163"/>
                </a:cubicBezTo>
                <a:cubicBezTo>
                  <a:pt x="-30177" y="669270"/>
                  <a:pt x="45469" y="532892"/>
                  <a:pt x="0" y="374930"/>
                </a:cubicBezTo>
                <a:cubicBezTo>
                  <a:pt x="-45469" y="216968"/>
                  <a:pt x="42664" y="132528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94498080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3F91567-E504-E077-94DD-88C5E7309F3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457674" y="4134925"/>
            <a:ext cx="3532675" cy="807469"/>
          </a:xfrm>
          <a:custGeom>
            <a:avLst/>
            <a:gdLst>
              <a:gd name="connsiteX0" fmla="*/ 0 w 3532675"/>
              <a:gd name="connsiteY0" fmla="*/ 0 h 807469"/>
              <a:gd name="connsiteX1" fmla="*/ 482799 w 3532675"/>
              <a:gd name="connsiteY1" fmla="*/ 0 h 807469"/>
              <a:gd name="connsiteX2" fmla="*/ 1106905 w 3532675"/>
              <a:gd name="connsiteY2" fmla="*/ 0 h 807469"/>
              <a:gd name="connsiteX3" fmla="*/ 1695684 w 3532675"/>
              <a:gd name="connsiteY3" fmla="*/ 0 h 807469"/>
              <a:gd name="connsiteX4" fmla="*/ 2355117 w 3532675"/>
              <a:gd name="connsiteY4" fmla="*/ 0 h 807469"/>
              <a:gd name="connsiteX5" fmla="*/ 2943896 w 3532675"/>
              <a:gd name="connsiteY5" fmla="*/ 0 h 807469"/>
              <a:gd name="connsiteX6" fmla="*/ 3532675 w 3532675"/>
              <a:gd name="connsiteY6" fmla="*/ 0 h 807469"/>
              <a:gd name="connsiteX7" fmla="*/ 3532675 w 3532675"/>
              <a:gd name="connsiteY7" fmla="*/ 411809 h 807469"/>
              <a:gd name="connsiteX8" fmla="*/ 3532675 w 3532675"/>
              <a:gd name="connsiteY8" fmla="*/ 807469 h 807469"/>
              <a:gd name="connsiteX9" fmla="*/ 3014549 w 3532675"/>
              <a:gd name="connsiteY9" fmla="*/ 807469 h 807469"/>
              <a:gd name="connsiteX10" fmla="*/ 2425770 w 3532675"/>
              <a:gd name="connsiteY10" fmla="*/ 807469 h 807469"/>
              <a:gd name="connsiteX11" fmla="*/ 1872318 w 3532675"/>
              <a:gd name="connsiteY11" fmla="*/ 807469 h 807469"/>
              <a:gd name="connsiteX12" fmla="*/ 1389519 w 3532675"/>
              <a:gd name="connsiteY12" fmla="*/ 807469 h 807469"/>
              <a:gd name="connsiteX13" fmla="*/ 906720 w 3532675"/>
              <a:gd name="connsiteY13" fmla="*/ 807469 h 807469"/>
              <a:gd name="connsiteX14" fmla="*/ 0 w 3532675"/>
              <a:gd name="connsiteY14" fmla="*/ 807469 h 807469"/>
              <a:gd name="connsiteX15" fmla="*/ 0 w 3532675"/>
              <a:gd name="connsiteY15" fmla="*/ 403735 h 807469"/>
              <a:gd name="connsiteX16" fmla="*/ 0 w 3532675"/>
              <a:gd name="connsiteY16" fmla="*/ 0 h 80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32675" h="807469" fill="none" extrusionOk="0">
                <a:moveTo>
                  <a:pt x="0" y="0"/>
                </a:moveTo>
                <a:cubicBezTo>
                  <a:pt x="115999" y="-36852"/>
                  <a:pt x="248979" y="41732"/>
                  <a:pt x="482799" y="0"/>
                </a:cubicBezTo>
                <a:cubicBezTo>
                  <a:pt x="716619" y="-41732"/>
                  <a:pt x="952673" y="16133"/>
                  <a:pt x="1106905" y="0"/>
                </a:cubicBezTo>
                <a:cubicBezTo>
                  <a:pt x="1261137" y="-16133"/>
                  <a:pt x="1538135" y="66965"/>
                  <a:pt x="1695684" y="0"/>
                </a:cubicBezTo>
                <a:cubicBezTo>
                  <a:pt x="1853233" y="-66965"/>
                  <a:pt x="2211305" y="33037"/>
                  <a:pt x="2355117" y="0"/>
                </a:cubicBezTo>
                <a:cubicBezTo>
                  <a:pt x="2498929" y="-33037"/>
                  <a:pt x="2799085" y="24246"/>
                  <a:pt x="2943896" y="0"/>
                </a:cubicBezTo>
                <a:cubicBezTo>
                  <a:pt x="3088707" y="-24246"/>
                  <a:pt x="3269184" y="4875"/>
                  <a:pt x="3532675" y="0"/>
                </a:cubicBezTo>
                <a:cubicBezTo>
                  <a:pt x="3574914" y="105757"/>
                  <a:pt x="3496695" y="257543"/>
                  <a:pt x="3532675" y="411809"/>
                </a:cubicBezTo>
                <a:cubicBezTo>
                  <a:pt x="3568655" y="566075"/>
                  <a:pt x="3518834" y="672851"/>
                  <a:pt x="3532675" y="807469"/>
                </a:cubicBezTo>
                <a:cubicBezTo>
                  <a:pt x="3291452" y="816761"/>
                  <a:pt x="3195639" y="802955"/>
                  <a:pt x="3014549" y="807469"/>
                </a:cubicBezTo>
                <a:cubicBezTo>
                  <a:pt x="2833459" y="811983"/>
                  <a:pt x="2568704" y="779812"/>
                  <a:pt x="2425770" y="807469"/>
                </a:cubicBezTo>
                <a:cubicBezTo>
                  <a:pt x="2282836" y="835126"/>
                  <a:pt x="2084284" y="756362"/>
                  <a:pt x="1872318" y="807469"/>
                </a:cubicBezTo>
                <a:cubicBezTo>
                  <a:pt x="1660352" y="858576"/>
                  <a:pt x="1533567" y="800400"/>
                  <a:pt x="1389519" y="807469"/>
                </a:cubicBezTo>
                <a:cubicBezTo>
                  <a:pt x="1245471" y="814538"/>
                  <a:pt x="1072655" y="770365"/>
                  <a:pt x="906720" y="807469"/>
                </a:cubicBezTo>
                <a:cubicBezTo>
                  <a:pt x="740785" y="844573"/>
                  <a:pt x="374575" y="789330"/>
                  <a:pt x="0" y="807469"/>
                </a:cubicBezTo>
                <a:cubicBezTo>
                  <a:pt x="-1128" y="717250"/>
                  <a:pt x="23233" y="576221"/>
                  <a:pt x="0" y="403735"/>
                </a:cubicBezTo>
                <a:cubicBezTo>
                  <a:pt x="-23233" y="231249"/>
                  <a:pt x="37099" y="118343"/>
                  <a:pt x="0" y="0"/>
                </a:cubicBezTo>
                <a:close/>
              </a:path>
              <a:path w="3532675" h="807469" stroke="0" extrusionOk="0">
                <a:moveTo>
                  <a:pt x="0" y="0"/>
                </a:moveTo>
                <a:cubicBezTo>
                  <a:pt x="287232" y="-41269"/>
                  <a:pt x="357445" y="22476"/>
                  <a:pt x="624106" y="0"/>
                </a:cubicBezTo>
                <a:cubicBezTo>
                  <a:pt x="890767" y="-22476"/>
                  <a:pt x="945555" y="14797"/>
                  <a:pt x="1212885" y="0"/>
                </a:cubicBezTo>
                <a:cubicBezTo>
                  <a:pt x="1480215" y="-14797"/>
                  <a:pt x="1541428" y="30161"/>
                  <a:pt x="1801664" y="0"/>
                </a:cubicBezTo>
                <a:cubicBezTo>
                  <a:pt x="2061900" y="-30161"/>
                  <a:pt x="2142090" y="21235"/>
                  <a:pt x="2319790" y="0"/>
                </a:cubicBezTo>
                <a:cubicBezTo>
                  <a:pt x="2497490" y="-21235"/>
                  <a:pt x="2612206" y="47761"/>
                  <a:pt x="2837916" y="0"/>
                </a:cubicBezTo>
                <a:cubicBezTo>
                  <a:pt x="3063626" y="-47761"/>
                  <a:pt x="3381488" y="49287"/>
                  <a:pt x="3532675" y="0"/>
                </a:cubicBezTo>
                <a:cubicBezTo>
                  <a:pt x="3538612" y="147815"/>
                  <a:pt x="3509938" y="292751"/>
                  <a:pt x="3532675" y="403735"/>
                </a:cubicBezTo>
                <a:cubicBezTo>
                  <a:pt x="3555412" y="514720"/>
                  <a:pt x="3531878" y="709434"/>
                  <a:pt x="3532675" y="807469"/>
                </a:cubicBezTo>
                <a:cubicBezTo>
                  <a:pt x="3351348" y="838264"/>
                  <a:pt x="3125423" y="751101"/>
                  <a:pt x="2943896" y="807469"/>
                </a:cubicBezTo>
                <a:cubicBezTo>
                  <a:pt x="2762369" y="863837"/>
                  <a:pt x="2588203" y="759344"/>
                  <a:pt x="2284463" y="807469"/>
                </a:cubicBezTo>
                <a:cubicBezTo>
                  <a:pt x="1980723" y="855594"/>
                  <a:pt x="1940314" y="806112"/>
                  <a:pt x="1801664" y="807469"/>
                </a:cubicBezTo>
                <a:cubicBezTo>
                  <a:pt x="1663014" y="808826"/>
                  <a:pt x="1504755" y="792304"/>
                  <a:pt x="1283539" y="807469"/>
                </a:cubicBezTo>
                <a:cubicBezTo>
                  <a:pt x="1062324" y="822634"/>
                  <a:pt x="907158" y="779759"/>
                  <a:pt x="800740" y="807469"/>
                </a:cubicBezTo>
                <a:cubicBezTo>
                  <a:pt x="694322" y="835179"/>
                  <a:pt x="321966" y="761942"/>
                  <a:pt x="0" y="807469"/>
                </a:cubicBezTo>
                <a:cubicBezTo>
                  <a:pt x="-26912" y="685598"/>
                  <a:pt x="18006" y="497932"/>
                  <a:pt x="0" y="403735"/>
                </a:cubicBezTo>
                <a:cubicBezTo>
                  <a:pt x="-18006" y="309538"/>
                  <a:pt x="24973" y="154434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5495562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0" name="Google Shape;177;p20">
            <a:extLst>
              <a:ext uri="{FF2B5EF4-FFF2-40B4-BE49-F238E27FC236}">
                <a16:creationId xmlns:a16="http://schemas.microsoft.com/office/drawing/2014/main" id="{6C537F3F-AE2E-AFCB-8E14-7CA999AF8819}"/>
              </a:ext>
            </a:extLst>
          </p:cNvPr>
          <p:cNvSpPr/>
          <p:nvPr/>
        </p:nvSpPr>
        <p:spPr>
          <a:xfrm>
            <a:off x="1048010" y="2646522"/>
            <a:ext cx="4906680" cy="853327"/>
          </a:xfrm>
          <a:custGeom>
            <a:avLst/>
            <a:gdLst/>
            <a:ahLst/>
            <a:cxnLst/>
            <a:rect l="l" t="t" r="r" b="b"/>
            <a:pathLst>
              <a:path w="1281290" h="228966" extrusionOk="0">
                <a:moveTo>
                  <a:pt x="119945" y="183"/>
                </a:moveTo>
                <a:lnTo>
                  <a:pt x="1161345" y="183"/>
                </a:lnTo>
                <a:cubicBezTo>
                  <a:pt x="1202302" y="0"/>
                  <a:pt x="1240227" y="21745"/>
                  <a:pt x="1260759" y="57185"/>
                </a:cubicBezTo>
                <a:cubicBezTo>
                  <a:pt x="1281290" y="92625"/>
                  <a:pt x="1281290" y="136341"/>
                  <a:pt x="1260759" y="171781"/>
                </a:cubicBezTo>
                <a:cubicBezTo>
                  <a:pt x="1240227" y="207221"/>
                  <a:pt x="1202302" y="228966"/>
                  <a:pt x="1161345" y="228783"/>
                </a:cubicBezTo>
                <a:lnTo>
                  <a:pt x="119945" y="228783"/>
                </a:lnTo>
                <a:cubicBezTo>
                  <a:pt x="78988" y="228966"/>
                  <a:pt x="41063" y="207221"/>
                  <a:pt x="20531" y="171781"/>
                </a:cubicBezTo>
                <a:cubicBezTo>
                  <a:pt x="0" y="136341"/>
                  <a:pt x="0" y="92625"/>
                  <a:pt x="20531" y="57185"/>
                </a:cubicBezTo>
                <a:cubicBezTo>
                  <a:pt x="41063" y="21745"/>
                  <a:pt x="78988" y="0"/>
                  <a:pt x="119945" y="183"/>
                </a:cubicBezTo>
                <a:close/>
              </a:path>
            </a:pathLst>
          </a:custGeom>
          <a:solidFill>
            <a:srgbClr val="FDF2E8"/>
          </a:solidFill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FACT TABLES</a:t>
            </a:r>
            <a:endParaRPr sz="2800" b="1" dirty="0">
              <a:solidFill>
                <a:schemeClr val="accent6">
                  <a:lumMod val="50000"/>
                </a:schemeClr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2" name="Google Shape;177;p20">
            <a:extLst>
              <a:ext uri="{FF2B5EF4-FFF2-40B4-BE49-F238E27FC236}">
                <a16:creationId xmlns:a16="http://schemas.microsoft.com/office/drawing/2014/main" id="{5FAA18BD-E9F1-FE23-D7E4-4DA89BF87DFE}"/>
              </a:ext>
            </a:extLst>
          </p:cNvPr>
          <p:cNvSpPr/>
          <p:nvPr/>
        </p:nvSpPr>
        <p:spPr>
          <a:xfrm>
            <a:off x="10348442" y="2533287"/>
            <a:ext cx="4906680" cy="853327"/>
          </a:xfrm>
          <a:custGeom>
            <a:avLst/>
            <a:gdLst/>
            <a:ahLst/>
            <a:cxnLst/>
            <a:rect l="l" t="t" r="r" b="b"/>
            <a:pathLst>
              <a:path w="1281290" h="228966" extrusionOk="0">
                <a:moveTo>
                  <a:pt x="119945" y="183"/>
                </a:moveTo>
                <a:lnTo>
                  <a:pt x="1161345" y="183"/>
                </a:lnTo>
                <a:cubicBezTo>
                  <a:pt x="1202302" y="0"/>
                  <a:pt x="1240227" y="21745"/>
                  <a:pt x="1260759" y="57185"/>
                </a:cubicBezTo>
                <a:cubicBezTo>
                  <a:pt x="1281290" y="92625"/>
                  <a:pt x="1281290" y="136341"/>
                  <a:pt x="1260759" y="171781"/>
                </a:cubicBezTo>
                <a:cubicBezTo>
                  <a:pt x="1240227" y="207221"/>
                  <a:pt x="1202302" y="228966"/>
                  <a:pt x="1161345" y="228783"/>
                </a:cubicBezTo>
                <a:lnTo>
                  <a:pt x="119945" y="228783"/>
                </a:lnTo>
                <a:cubicBezTo>
                  <a:pt x="78988" y="228966"/>
                  <a:pt x="41063" y="207221"/>
                  <a:pt x="20531" y="171781"/>
                </a:cubicBezTo>
                <a:cubicBezTo>
                  <a:pt x="0" y="136341"/>
                  <a:pt x="0" y="92625"/>
                  <a:pt x="20531" y="57185"/>
                </a:cubicBezTo>
                <a:cubicBezTo>
                  <a:pt x="41063" y="21745"/>
                  <a:pt x="78988" y="0"/>
                  <a:pt x="119945" y="183"/>
                </a:cubicBezTo>
                <a:close/>
              </a:path>
            </a:pathLst>
          </a:custGeom>
          <a:solidFill>
            <a:srgbClr val="FDF2E8"/>
          </a:solidFill>
          <a:ln w="38100">
            <a:solidFill>
              <a:schemeClr val="accent6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DIMENSION TABLES</a:t>
            </a:r>
            <a:endParaRPr sz="2800" b="1" dirty="0">
              <a:solidFill>
                <a:schemeClr val="accent6">
                  <a:lumMod val="50000"/>
                </a:schemeClr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387102A-AA5E-32A8-5621-C7DAE384083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13630" y="5596001"/>
            <a:ext cx="3850370" cy="983073"/>
          </a:xfrm>
          <a:custGeom>
            <a:avLst/>
            <a:gdLst>
              <a:gd name="connsiteX0" fmla="*/ 0 w 3850370"/>
              <a:gd name="connsiteY0" fmla="*/ 0 h 983073"/>
              <a:gd name="connsiteX1" fmla="*/ 473045 w 3850370"/>
              <a:gd name="connsiteY1" fmla="*/ 0 h 983073"/>
              <a:gd name="connsiteX2" fmla="*/ 1061602 w 3850370"/>
              <a:gd name="connsiteY2" fmla="*/ 0 h 983073"/>
              <a:gd name="connsiteX3" fmla="*/ 1573151 w 3850370"/>
              <a:gd name="connsiteY3" fmla="*/ 0 h 983073"/>
              <a:gd name="connsiteX4" fmla="*/ 2046197 w 3850370"/>
              <a:gd name="connsiteY4" fmla="*/ 0 h 983073"/>
              <a:gd name="connsiteX5" fmla="*/ 2634753 w 3850370"/>
              <a:gd name="connsiteY5" fmla="*/ 0 h 983073"/>
              <a:gd name="connsiteX6" fmla="*/ 3184806 w 3850370"/>
              <a:gd name="connsiteY6" fmla="*/ 0 h 983073"/>
              <a:gd name="connsiteX7" fmla="*/ 3850370 w 3850370"/>
              <a:gd name="connsiteY7" fmla="*/ 0 h 983073"/>
              <a:gd name="connsiteX8" fmla="*/ 3850370 w 3850370"/>
              <a:gd name="connsiteY8" fmla="*/ 511198 h 983073"/>
              <a:gd name="connsiteX9" fmla="*/ 3850370 w 3850370"/>
              <a:gd name="connsiteY9" fmla="*/ 983073 h 983073"/>
              <a:gd name="connsiteX10" fmla="*/ 3377325 w 3850370"/>
              <a:gd name="connsiteY10" fmla="*/ 983073 h 983073"/>
              <a:gd name="connsiteX11" fmla="*/ 2942783 w 3850370"/>
              <a:gd name="connsiteY11" fmla="*/ 983073 h 983073"/>
              <a:gd name="connsiteX12" fmla="*/ 2354226 w 3850370"/>
              <a:gd name="connsiteY12" fmla="*/ 983073 h 983073"/>
              <a:gd name="connsiteX13" fmla="*/ 1881181 w 3850370"/>
              <a:gd name="connsiteY13" fmla="*/ 983073 h 983073"/>
              <a:gd name="connsiteX14" fmla="*/ 1292624 w 3850370"/>
              <a:gd name="connsiteY14" fmla="*/ 983073 h 983073"/>
              <a:gd name="connsiteX15" fmla="*/ 665564 w 3850370"/>
              <a:gd name="connsiteY15" fmla="*/ 983073 h 983073"/>
              <a:gd name="connsiteX16" fmla="*/ 0 w 3850370"/>
              <a:gd name="connsiteY16" fmla="*/ 983073 h 983073"/>
              <a:gd name="connsiteX17" fmla="*/ 0 w 3850370"/>
              <a:gd name="connsiteY17" fmla="*/ 471875 h 983073"/>
              <a:gd name="connsiteX18" fmla="*/ 0 w 3850370"/>
              <a:gd name="connsiteY18" fmla="*/ 0 h 98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50370" h="983073" fill="none" extrusionOk="0">
                <a:moveTo>
                  <a:pt x="0" y="0"/>
                </a:moveTo>
                <a:cubicBezTo>
                  <a:pt x="211743" y="-45446"/>
                  <a:pt x="288613" y="39015"/>
                  <a:pt x="473045" y="0"/>
                </a:cubicBezTo>
                <a:cubicBezTo>
                  <a:pt x="657478" y="-39015"/>
                  <a:pt x="885329" y="55312"/>
                  <a:pt x="1061602" y="0"/>
                </a:cubicBezTo>
                <a:cubicBezTo>
                  <a:pt x="1237875" y="-55312"/>
                  <a:pt x="1384788" y="27915"/>
                  <a:pt x="1573151" y="0"/>
                </a:cubicBezTo>
                <a:cubicBezTo>
                  <a:pt x="1761514" y="-27915"/>
                  <a:pt x="1811926" y="5680"/>
                  <a:pt x="2046197" y="0"/>
                </a:cubicBezTo>
                <a:cubicBezTo>
                  <a:pt x="2280468" y="-5680"/>
                  <a:pt x="2383613" y="11291"/>
                  <a:pt x="2634753" y="0"/>
                </a:cubicBezTo>
                <a:cubicBezTo>
                  <a:pt x="2885893" y="-11291"/>
                  <a:pt x="2949388" y="26900"/>
                  <a:pt x="3184806" y="0"/>
                </a:cubicBezTo>
                <a:cubicBezTo>
                  <a:pt x="3420224" y="-26900"/>
                  <a:pt x="3680229" y="5111"/>
                  <a:pt x="3850370" y="0"/>
                </a:cubicBezTo>
                <a:cubicBezTo>
                  <a:pt x="3861382" y="212118"/>
                  <a:pt x="3794266" y="315552"/>
                  <a:pt x="3850370" y="511198"/>
                </a:cubicBezTo>
                <a:cubicBezTo>
                  <a:pt x="3906474" y="706844"/>
                  <a:pt x="3814572" y="826767"/>
                  <a:pt x="3850370" y="983073"/>
                </a:cubicBezTo>
                <a:cubicBezTo>
                  <a:pt x="3623836" y="1002953"/>
                  <a:pt x="3577336" y="949407"/>
                  <a:pt x="3377325" y="983073"/>
                </a:cubicBezTo>
                <a:cubicBezTo>
                  <a:pt x="3177315" y="1016739"/>
                  <a:pt x="3120394" y="977992"/>
                  <a:pt x="2942783" y="983073"/>
                </a:cubicBezTo>
                <a:cubicBezTo>
                  <a:pt x="2765172" y="988154"/>
                  <a:pt x="2634983" y="942862"/>
                  <a:pt x="2354226" y="983073"/>
                </a:cubicBezTo>
                <a:cubicBezTo>
                  <a:pt x="2073469" y="1023284"/>
                  <a:pt x="2004875" y="949384"/>
                  <a:pt x="1881181" y="983073"/>
                </a:cubicBezTo>
                <a:cubicBezTo>
                  <a:pt x="1757488" y="1016762"/>
                  <a:pt x="1420351" y="975673"/>
                  <a:pt x="1292624" y="983073"/>
                </a:cubicBezTo>
                <a:cubicBezTo>
                  <a:pt x="1164897" y="990473"/>
                  <a:pt x="971230" y="939441"/>
                  <a:pt x="665564" y="983073"/>
                </a:cubicBezTo>
                <a:cubicBezTo>
                  <a:pt x="359898" y="1026705"/>
                  <a:pt x="212988" y="906566"/>
                  <a:pt x="0" y="983073"/>
                </a:cubicBezTo>
                <a:cubicBezTo>
                  <a:pt x="-13389" y="776957"/>
                  <a:pt x="55070" y="699638"/>
                  <a:pt x="0" y="471875"/>
                </a:cubicBezTo>
                <a:cubicBezTo>
                  <a:pt x="-55070" y="244112"/>
                  <a:pt x="33979" y="197071"/>
                  <a:pt x="0" y="0"/>
                </a:cubicBezTo>
                <a:close/>
              </a:path>
              <a:path w="3850370" h="983073" stroke="0" extrusionOk="0">
                <a:moveTo>
                  <a:pt x="0" y="0"/>
                </a:moveTo>
                <a:cubicBezTo>
                  <a:pt x="174814" y="-39434"/>
                  <a:pt x="305980" y="25336"/>
                  <a:pt x="511549" y="0"/>
                </a:cubicBezTo>
                <a:cubicBezTo>
                  <a:pt x="717118" y="-25336"/>
                  <a:pt x="774892" y="21970"/>
                  <a:pt x="946091" y="0"/>
                </a:cubicBezTo>
                <a:cubicBezTo>
                  <a:pt x="1117290" y="-21970"/>
                  <a:pt x="1438837" y="32499"/>
                  <a:pt x="1573151" y="0"/>
                </a:cubicBezTo>
                <a:cubicBezTo>
                  <a:pt x="1707465" y="-32499"/>
                  <a:pt x="1840303" y="8670"/>
                  <a:pt x="2084700" y="0"/>
                </a:cubicBezTo>
                <a:cubicBezTo>
                  <a:pt x="2329097" y="-8670"/>
                  <a:pt x="2403761" y="4396"/>
                  <a:pt x="2596249" y="0"/>
                </a:cubicBezTo>
                <a:cubicBezTo>
                  <a:pt x="2788737" y="-4396"/>
                  <a:pt x="3038307" y="58206"/>
                  <a:pt x="3223310" y="0"/>
                </a:cubicBezTo>
                <a:cubicBezTo>
                  <a:pt x="3408313" y="-58206"/>
                  <a:pt x="3549889" y="15089"/>
                  <a:pt x="3850370" y="0"/>
                </a:cubicBezTo>
                <a:cubicBezTo>
                  <a:pt x="3869145" y="224256"/>
                  <a:pt x="3821758" y="275256"/>
                  <a:pt x="3850370" y="511198"/>
                </a:cubicBezTo>
                <a:cubicBezTo>
                  <a:pt x="3878982" y="747140"/>
                  <a:pt x="3800945" y="800523"/>
                  <a:pt x="3850370" y="983073"/>
                </a:cubicBezTo>
                <a:cubicBezTo>
                  <a:pt x="3754565" y="1022558"/>
                  <a:pt x="3563394" y="932006"/>
                  <a:pt x="3377325" y="983073"/>
                </a:cubicBezTo>
                <a:cubicBezTo>
                  <a:pt x="3191256" y="1034140"/>
                  <a:pt x="2954058" y="969291"/>
                  <a:pt x="2827272" y="983073"/>
                </a:cubicBezTo>
                <a:cubicBezTo>
                  <a:pt x="2700486" y="996855"/>
                  <a:pt x="2489638" y="944546"/>
                  <a:pt x="2315723" y="983073"/>
                </a:cubicBezTo>
                <a:cubicBezTo>
                  <a:pt x="2141808" y="1021600"/>
                  <a:pt x="1836659" y="939914"/>
                  <a:pt x="1688662" y="983073"/>
                </a:cubicBezTo>
                <a:cubicBezTo>
                  <a:pt x="1540665" y="1026232"/>
                  <a:pt x="1252611" y="978628"/>
                  <a:pt x="1061602" y="983073"/>
                </a:cubicBezTo>
                <a:cubicBezTo>
                  <a:pt x="870593" y="987518"/>
                  <a:pt x="687301" y="958214"/>
                  <a:pt x="588557" y="983073"/>
                </a:cubicBezTo>
                <a:cubicBezTo>
                  <a:pt x="489814" y="1007932"/>
                  <a:pt x="222561" y="927869"/>
                  <a:pt x="0" y="983073"/>
                </a:cubicBezTo>
                <a:cubicBezTo>
                  <a:pt x="-29240" y="768365"/>
                  <a:pt x="10772" y="628553"/>
                  <a:pt x="0" y="471875"/>
                </a:cubicBezTo>
                <a:cubicBezTo>
                  <a:pt x="-10772" y="315197"/>
                  <a:pt x="55656" y="147822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4" name="Google Shape;151;g245ff388c53_2_210">
            <a:extLst>
              <a:ext uri="{FF2B5EF4-FFF2-40B4-BE49-F238E27FC236}">
                <a16:creationId xmlns:a16="http://schemas.microsoft.com/office/drawing/2014/main" id="{4D8CCED6-1230-FB2E-CDF3-9F3FEB48C98A}"/>
              </a:ext>
            </a:extLst>
          </p:cNvPr>
          <p:cNvSpPr/>
          <p:nvPr/>
        </p:nvSpPr>
        <p:spPr>
          <a:xfrm>
            <a:off x="-21771" y="7470"/>
            <a:ext cx="1861554" cy="1469385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50;g245ff388c53_2_210">
            <a:extLst>
              <a:ext uri="{FF2B5EF4-FFF2-40B4-BE49-F238E27FC236}">
                <a16:creationId xmlns:a16="http://schemas.microsoft.com/office/drawing/2014/main" id="{5820FA2F-A815-F2B2-FA40-4D4FFE199155}"/>
              </a:ext>
            </a:extLst>
          </p:cNvPr>
          <p:cNvSpPr/>
          <p:nvPr/>
        </p:nvSpPr>
        <p:spPr>
          <a:xfrm rot="10799990">
            <a:off x="16316881" y="8701567"/>
            <a:ext cx="1971118" cy="1555869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45333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4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60;p19">
            <a:extLst>
              <a:ext uri="{FF2B5EF4-FFF2-40B4-BE49-F238E27FC236}">
                <a16:creationId xmlns:a16="http://schemas.microsoft.com/office/drawing/2014/main" id="{3F98DFE4-6054-F04A-EDA4-A8EDA8332F6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771" y="10073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36;p17">
            <a:extLst>
              <a:ext uri="{FF2B5EF4-FFF2-40B4-BE49-F238E27FC236}">
                <a16:creationId xmlns:a16="http://schemas.microsoft.com/office/drawing/2014/main" id="{A7F9D0E6-538B-72A3-59EF-2F1D9608CFF4}"/>
              </a:ext>
            </a:extLst>
          </p:cNvPr>
          <p:cNvSpPr txBox="1"/>
          <p:nvPr/>
        </p:nvSpPr>
        <p:spPr>
          <a:xfrm>
            <a:off x="2950576" y="7488"/>
            <a:ext cx="12386847" cy="1561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NORMALIZATION</a:t>
            </a:r>
            <a:r>
              <a:rPr lang="zh-TW" altLang="en-US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 </a:t>
            </a:r>
            <a:r>
              <a:rPr lang="en-US" altLang="zh-TW" sz="7200" b="0" i="0" u="none" strike="noStrike" cap="none" dirty="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– Fact Tables </a:t>
            </a:r>
            <a:endParaRPr sz="7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661C17-2842-38DC-3DC2-963FC1E8C850}"/>
              </a:ext>
            </a:extLst>
          </p:cNvPr>
          <p:cNvSpPr txBox="1"/>
          <p:nvPr/>
        </p:nvSpPr>
        <p:spPr>
          <a:xfrm>
            <a:off x="5016054" y="1465535"/>
            <a:ext cx="1698625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rgbClr val="664E43"/>
                </a:solidFill>
                <a:latin typeface="Poppins"/>
                <a:cs typeface="Poppins"/>
              </a:rPr>
              <a:t>Final Tables after 3NF Normalization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FF2C59-E0E2-5556-7FEB-992FC164F3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197" y="3593397"/>
            <a:ext cx="3925300" cy="853326"/>
          </a:xfrm>
          <a:custGeom>
            <a:avLst/>
            <a:gdLst>
              <a:gd name="connsiteX0" fmla="*/ 0 w 3925300"/>
              <a:gd name="connsiteY0" fmla="*/ 0 h 853326"/>
              <a:gd name="connsiteX1" fmla="*/ 600010 w 3925300"/>
              <a:gd name="connsiteY1" fmla="*/ 0 h 853326"/>
              <a:gd name="connsiteX2" fmla="*/ 1082261 w 3925300"/>
              <a:gd name="connsiteY2" fmla="*/ 0 h 853326"/>
              <a:gd name="connsiteX3" fmla="*/ 1682271 w 3925300"/>
              <a:gd name="connsiteY3" fmla="*/ 0 h 853326"/>
              <a:gd name="connsiteX4" fmla="*/ 2243029 w 3925300"/>
              <a:gd name="connsiteY4" fmla="*/ 0 h 853326"/>
              <a:gd name="connsiteX5" fmla="*/ 2803786 w 3925300"/>
              <a:gd name="connsiteY5" fmla="*/ 0 h 853326"/>
              <a:gd name="connsiteX6" fmla="*/ 3286037 w 3925300"/>
              <a:gd name="connsiteY6" fmla="*/ 0 h 853326"/>
              <a:gd name="connsiteX7" fmla="*/ 3925300 w 3925300"/>
              <a:gd name="connsiteY7" fmla="*/ 0 h 853326"/>
              <a:gd name="connsiteX8" fmla="*/ 3925300 w 3925300"/>
              <a:gd name="connsiteY8" fmla="*/ 435196 h 853326"/>
              <a:gd name="connsiteX9" fmla="*/ 3925300 w 3925300"/>
              <a:gd name="connsiteY9" fmla="*/ 853326 h 853326"/>
              <a:gd name="connsiteX10" fmla="*/ 3286037 w 3925300"/>
              <a:gd name="connsiteY10" fmla="*/ 853326 h 853326"/>
              <a:gd name="connsiteX11" fmla="*/ 2725280 w 3925300"/>
              <a:gd name="connsiteY11" fmla="*/ 853326 h 853326"/>
              <a:gd name="connsiteX12" fmla="*/ 2125270 w 3925300"/>
              <a:gd name="connsiteY12" fmla="*/ 853326 h 853326"/>
              <a:gd name="connsiteX13" fmla="*/ 1603765 w 3925300"/>
              <a:gd name="connsiteY13" fmla="*/ 853326 h 853326"/>
              <a:gd name="connsiteX14" fmla="*/ 1082261 w 3925300"/>
              <a:gd name="connsiteY14" fmla="*/ 853326 h 853326"/>
              <a:gd name="connsiteX15" fmla="*/ 600010 w 3925300"/>
              <a:gd name="connsiteY15" fmla="*/ 853326 h 853326"/>
              <a:gd name="connsiteX16" fmla="*/ 0 w 3925300"/>
              <a:gd name="connsiteY16" fmla="*/ 853326 h 853326"/>
              <a:gd name="connsiteX17" fmla="*/ 0 w 3925300"/>
              <a:gd name="connsiteY17" fmla="*/ 435196 h 853326"/>
              <a:gd name="connsiteX18" fmla="*/ 0 w 3925300"/>
              <a:gd name="connsiteY18" fmla="*/ 0 h 853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25300" h="853326" fill="none" extrusionOk="0">
                <a:moveTo>
                  <a:pt x="0" y="0"/>
                </a:moveTo>
                <a:cubicBezTo>
                  <a:pt x="184507" y="-2551"/>
                  <a:pt x="475495" y="3047"/>
                  <a:pt x="600010" y="0"/>
                </a:cubicBezTo>
                <a:cubicBezTo>
                  <a:pt x="724525" y="-3047"/>
                  <a:pt x="870154" y="2629"/>
                  <a:pt x="1082261" y="0"/>
                </a:cubicBezTo>
                <a:cubicBezTo>
                  <a:pt x="1294368" y="-2629"/>
                  <a:pt x="1528069" y="10975"/>
                  <a:pt x="1682271" y="0"/>
                </a:cubicBezTo>
                <a:cubicBezTo>
                  <a:pt x="1836473" y="-10975"/>
                  <a:pt x="1978242" y="64401"/>
                  <a:pt x="2243029" y="0"/>
                </a:cubicBezTo>
                <a:cubicBezTo>
                  <a:pt x="2507816" y="-64401"/>
                  <a:pt x="2678680" y="46759"/>
                  <a:pt x="2803786" y="0"/>
                </a:cubicBezTo>
                <a:cubicBezTo>
                  <a:pt x="2928892" y="-46759"/>
                  <a:pt x="3154475" y="39505"/>
                  <a:pt x="3286037" y="0"/>
                </a:cubicBezTo>
                <a:cubicBezTo>
                  <a:pt x="3417599" y="-39505"/>
                  <a:pt x="3679262" y="38997"/>
                  <a:pt x="3925300" y="0"/>
                </a:cubicBezTo>
                <a:cubicBezTo>
                  <a:pt x="3938247" y="197701"/>
                  <a:pt x="3910817" y="283926"/>
                  <a:pt x="3925300" y="435196"/>
                </a:cubicBezTo>
                <a:cubicBezTo>
                  <a:pt x="3939783" y="586466"/>
                  <a:pt x="3903767" y="665144"/>
                  <a:pt x="3925300" y="853326"/>
                </a:cubicBezTo>
                <a:cubicBezTo>
                  <a:pt x="3734571" y="907760"/>
                  <a:pt x="3570801" y="803885"/>
                  <a:pt x="3286037" y="853326"/>
                </a:cubicBezTo>
                <a:cubicBezTo>
                  <a:pt x="3001273" y="902767"/>
                  <a:pt x="2993213" y="847583"/>
                  <a:pt x="2725280" y="853326"/>
                </a:cubicBezTo>
                <a:cubicBezTo>
                  <a:pt x="2457347" y="859069"/>
                  <a:pt x="2346963" y="846510"/>
                  <a:pt x="2125270" y="853326"/>
                </a:cubicBezTo>
                <a:cubicBezTo>
                  <a:pt x="1903577" y="860142"/>
                  <a:pt x="1862085" y="834727"/>
                  <a:pt x="1603765" y="853326"/>
                </a:cubicBezTo>
                <a:cubicBezTo>
                  <a:pt x="1345445" y="871925"/>
                  <a:pt x="1330492" y="850540"/>
                  <a:pt x="1082261" y="853326"/>
                </a:cubicBezTo>
                <a:cubicBezTo>
                  <a:pt x="834030" y="856112"/>
                  <a:pt x="714704" y="826030"/>
                  <a:pt x="600010" y="853326"/>
                </a:cubicBezTo>
                <a:cubicBezTo>
                  <a:pt x="485316" y="880622"/>
                  <a:pt x="154102" y="823232"/>
                  <a:pt x="0" y="853326"/>
                </a:cubicBezTo>
                <a:cubicBezTo>
                  <a:pt x="-16257" y="738641"/>
                  <a:pt x="13496" y="583318"/>
                  <a:pt x="0" y="435196"/>
                </a:cubicBezTo>
                <a:cubicBezTo>
                  <a:pt x="-13496" y="287074"/>
                  <a:pt x="37170" y="122419"/>
                  <a:pt x="0" y="0"/>
                </a:cubicBezTo>
                <a:close/>
              </a:path>
              <a:path w="3925300" h="853326" stroke="0" extrusionOk="0">
                <a:moveTo>
                  <a:pt x="0" y="0"/>
                </a:moveTo>
                <a:cubicBezTo>
                  <a:pt x="316280" y="-34772"/>
                  <a:pt x="364617" y="5198"/>
                  <a:pt x="639263" y="0"/>
                </a:cubicBezTo>
                <a:cubicBezTo>
                  <a:pt x="913909" y="-5198"/>
                  <a:pt x="969773" y="41962"/>
                  <a:pt x="1239273" y="0"/>
                </a:cubicBezTo>
                <a:cubicBezTo>
                  <a:pt x="1508773" y="-41962"/>
                  <a:pt x="1521623" y="17900"/>
                  <a:pt x="1760777" y="0"/>
                </a:cubicBezTo>
                <a:cubicBezTo>
                  <a:pt x="1999931" y="-17900"/>
                  <a:pt x="2110656" y="58034"/>
                  <a:pt x="2360788" y="0"/>
                </a:cubicBezTo>
                <a:cubicBezTo>
                  <a:pt x="2610920" y="-58034"/>
                  <a:pt x="2703718" y="29088"/>
                  <a:pt x="2921545" y="0"/>
                </a:cubicBezTo>
                <a:cubicBezTo>
                  <a:pt x="3139372" y="-29088"/>
                  <a:pt x="3617709" y="47534"/>
                  <a:pt x="3925300" y="0"/>
                </a:cubicBezTo>
                <a:cubicBezTo>
                  <a:pt x="3937140" y="111333"/>
                  <a:pt x="3872815" y="269756"/>
                  <a:pt x="3925300" y="443730"/>
                </a:cubicBezTo>
                <a:cubicBezTo>
                  <a:pt x="3977785" y="617704"/>
                  <a:pt x="3884840" y="765606"/>
                  <a:pt x="3925300" y="853326"/>
                </a:cubicBezTo>
                <a:cubicBezTo>
                  <a:pt x="3794573" y="878498"/>
                  <a:pt x="3460104" y="812878"/>
                  <a:pt x="3286037" y="853326"/>
                </a:cubicBezTo>
                <a:cubicBezTo>
                  <a:pt x="3111970" y="893774"/>
                  <a:pt x="2863589" y="801696"/>
                  <a:pt x="2725280" y="853326"/>
                </a:cubicBezTo>
                <a:cubicBezTo>
                  <a:pt x="2586971" y="904956"/>
                  <a:pt x="2442270" y="831035"/>
                  <a:pt x="2282282" y="853326"/>
                </a:cubicBezTo>
                <a:cubicBezTo>
                  <a:pt x="2122294" y="875617"/>
                  <a:pt x="1921920" y="813428"/>
                  <a:pt x="1682271" y="853326"/>
                </a:cubicBezTo>
                <a:cubicBezTo>
                  <a:pt x="1442622" y="893224"/>
                  <a:pt x="1366371" y="803745"/>
                  <a:pt x="1082261" y="853326"/>
                </a:cubicBezTo>
                <a:cubicBezTo>
                  <a:pt x="798151" y="902907"/>
                  <a:pt x="785434" y="808990"/>
                  <a:pt x="560757" y="853326"/>
                </a:cubicBezTo>
                <a:cubicBezTo>
                  <a:pt x="336080" y="897662"/>
                  <a:pt x="232177" y="789840"/>
                  <a:pt x="0" y="853326"/>
                </a:cubicBezTo>
                <a:cubicBezTo>
                  <a:pt x="-1404" y="724223"/>
                  <a:pt x="17886" y="597577"/>
                  <a:pt x="0" y="452263"/>
                </a:cubicBezTo>
                <a:cubicBezTo>
                  <a:pt x="-17886" y="306949"/>
                  <a:pt x="23101" y="195781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355932122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0" name="Google Shape;177;p20">
            <a:extLst>
              <a:ext uri="{FF2B5EF4-FFF2-40B4-BE49-F238E27FC236}">
                <a16:creationId xmlns:a16="http://schemas.microsoft.com/office/drawing/2014/main" id="{6C537F3F-AE2E-AFCB-8E14-7CA999AF8819}"/>
              </a:ext>
            </a:extLst>
          </p:cNvPr>
          <p:cNvSpPr/>
          <p:nvPr/>
        </p:nvSpPr>
        <p:spPr>
          <a:xfrm>
            <a:off x="6668889" y="2377387"/>
            <a:ext cx="4906680" cy="853327"/>
          </a:xfrm>
          <a:custGeom>
            <a:avLst/>
            <a:gdLst/>
            <a:ahLst/>
            <a:cxnLst/>
            <a:rect l="l" t="t" r="r" b="b"/>
            <a:pathLst>
              <a:path w="1281290" h="228966" extrusionOk="0">
                <a:moveTo>
                  <a:pt x="119945" y="183"/>
                </a:moveTo>
                <a:lnTo>
                  <a:pt x="1161345" y="183"/>
                </a:lnTo>
                <a:cubicBezTo>
                  <a:pt x="1202302" y="0"/>
                  <a:pt x="1240227" y="21745"/>
                  <a:pt x="1260759" y="57185"/>
                </a:cubicBezTo>
                <a:cubicBezTo>
                  <a:pt x="1281290" y="92625"/>
                  <a:pt x="1281290" y="136341"/>
                  <a:pt x="1260759" y="171781"/>
                </a:cubicBezTo>
                <a:cubicBezTo>
                  <a:pt x="1240227" y="207221"/>
                  <a:pt x="1202302" y="228966"/>
                  <a:pt x="1161345" y="228783"/>
                </a:cubicBezTo>
                <a:lnTo>
                  <a:pt x="119945" y="228783"/>
                </a:lnTo>
                <a:cubicBezTo>
                  <a:pt x="78988" y="228966"/>
                  <a:pt x="41063" y="207221"/>
                  <a:pt x="20531" y="171781"/>
                </a:cubicBezTo>
                <a:cubicBezTo>
                  <a:pt x="0" y="136341"/>
                  <a:pt x="0" y="92625"/>
                  <a:pt x="20531" y="57185"/>
                </a:cubicBezTo>
                <a:cubicBezTo>
                  <a:pt x="41063" y="21745"/>
                  <a:pt x="78988" y="0"/>
                  <a:pt x="119945" y="183"/>
                </a:cubicBezTo>
                <a:close/>
              </a:path>
            </a:pathLst>
          </a:custGeom>
          <a:solidFill>
            <a:srgbClr val="FDF2E8"/>
          </a:solidFill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Poppins" pitchFamily="2" charset="77"/>
                <a:cs typeface="Poppins" pitchFamily="2" charset="77"/>
              </a:rPr>
              <a:t>FACT TABLES</a:t>
            </a:r>
            <a:endParaRPr sz="2800" b="1" dirty="0">
              <a:solidFill>
                <a:schemeClr val="accent6">
                  <a:lumMod val="50000"/>
                </a:schemeClr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387102A-AA5E-32A8-5621-C7DAE38408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73505" y="3463650"/>
            <a:ext cx="3850370" cy="983073"/>
          </a:xfrm>
          <a:custGeom>
            <a:avLst/>
            <a:gdLst>
              <a:gd name="connsiteX0" fmla="*/ 0 w 3850370"/>
              <a:gd name="connsiteY0" fmla="*/ 0 h 983073"/>
              <a:gd name="connsiteX1" fmla="*/ 473045 w 3850370"/>
              <a:gd name="connsiteY1" fmla="*/ 0 h 983073"/>
              <a:gd name="connsiteX2" fmla="*/ 1061602 w 3850370"/>
              <a:gd name="connsiteY2" fmla="*/ 0 h 983073"/>
              <a:gd name="connsiteX3" fmla="*/ 1573151 w 3850370"/>
              <a:gd name="connsiteY3" fmla="*/ 0 h 983073"/>
              <a:gd name="connsiteX4" fmla="*/ 2046197 w 3850370"/>
              <a:gd name="connsiteY4" fmla="*/ 0 h 983073"/>
              <a:gd name="connsiteX5" fmla="*/ 2634753 w 3850370"/>
              <a:gd name="connsiteY5" fmla="*/ 0 h 983073"/>
              <a:gd name="connsiteX6" fmla="*/ 3184806 w 3850370"/>
              <a:gd name="connsiteY6" fmla="*/ 0 h 983073"/>
              <a:gd name="connsiteX7" fmla="*/ 3850370 w 3850370"/>
              <a:gd name="connsiteY7" fmla="*/ 0 h 983073"/>
              <a:gd name="connsiteX8" fmla="*/ 3850370 w 3850370"/>
              <a:gd name="connsiteY8" fmla="*/ 511198 h 983073"/>
              <a:gd name="connsiteX9" fmla="*/ 3850370 w 3850370"/>
              <a:gd name="connsiteY9" fmla="*/ 983073 h 983073"/>
              <a:gd name="connsiteX10" fmla="*/ 3377325 w 3850370"/>
              <a:gd name="connsiteY10" fmla="*/ 983073 h 983073"/>
              <a:gd name="connsiteX11" fmla="*/ 2942783 w 3850370"/>
              <a:gd name="connsiteY11" fmla="*/ 983073 h 983073"/>
              <a:gd name="connsiteX12" fmla="*/ 2354226 w 3850370"/>
              <a:gd name="connsiteY12" fmla="*/ 983073 h 983073"/>
              <a:gd name="connsiteX13" fmla="*/ 1881181 w 3850370"/>
              <a:gd name="connsiteY13" fmla="*/ 983073 h 983073"/>
              <a:gd name="connsiteX14" fmla="*/ 1292624 w 3850370"/>
              <a:gd name="connsiteY14" fmla="*/ 983073 h 983073"/>
              <a:gd name="connsiteX15" fmla="*/ 665564 w 3850370"/>
              <a:gd name="connsiteY15" fmla="*/ 983073 h 983073"/>
              <a:gd name="connsiteX16" fmla="*/ 0 w 3850370"/>
              <a:gd name="connsiteY16" fmla="*/ 983073 h 983073"/>
              <a:gd name="connsiteX17" fmla="*/ 0 w 3850370"/>
              <a:gd name="connsiteY17" fmla="*/ 471875 h 983073"/>
              <a:gd name="connsiteX18" fmla="*/ 0 w 3850370"/>
              <a:gd name="connsiteY18" fmla="*/ 0 h 98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50370" h="983073" fill="none" extrusionOk="0">
                <a:moveTo>
                  <a:pt x="0" y="0"/>
                </a:moveTo>
                <a:cubicBezTo>
                  <a:pt x="211743" y="-45446"/>
                  <a:pt x="288613" y="39015"/>
                  <a:pt x="473045" y="0"/>
                </a:cubicBezTo>
                <a:cubicBezTo>
                  <a:pt x="657478" y="-39015"/>
                  <a:pt x="885329" y="55312"/>
                  <a:pt x="1061602" y="0"/>
                </a:cubicBezTo>
                <a:cubicBezTo>
                  <a:pt x="1237875" y="-55312"/>
                  <a:pt x="1384788" y="27915"/>
                  <a:pt x="1573151" y="0"/>
                </a:cubicBezTo>
                <a:cubicBezTo>
                  <a:pt x="1761514" y="-27915"/>
                  <a:pt x="1811926" y="5680"/>
                  <a:pt x="2046197" y="0"/>
                </a:cubicBezTo>
                <a:cubicBezTo>
                  <a:pt x="2280468" y="-5680"/>
                  <a:pt x="2383613" y="11291"/>
                  <a:pt x="2634753" y="0"/>
                </a:cubicBezTo>
                <a:cubicBezTo>
                  <a:pt x="2885893" y="-11291"/>
                  <a:pt x="2949388" y="26900"/>
                  <a:pt x="3184806" y="0"/>
                </a:cubicBezTo>
                <a:cubicBezTo>
                  <a:pt x="3420224" y="-26900"/>
                  <a:pt x="3680229" y="5111"/>
                  <a:pt x="3850370" y="0"/>
                </a:cubicBezTo>
                <a:cubicBezTo>
                  <a:pt x="3861382" y="212118"/>
                  <a:pt x="3794266" y="315552"/>
                  <a:pt x="3850370" y="511198"/>
                </a:cubicBezTo>
                <a:cubicBezTo>
                  <a:pt x="3906474" y="706844"/>
                  <a:pt x="3814572" y="826767"/>
                  <a:pt x="3850370" y="983073"/>
                </a:cubicBezTo>
                <a:cubicBezTo>
                  <a:pt x="3623836" y="1002953"/>
                  <a:pt x="3577336" y="949407"/>
                  <a:pt x="3377325" y="983073"/>
                </a:cubicBezTo>
                <a:cubicBezTo>
                  <a:pt x="3177315" y="1016739"/>
                  <a:pt x="3120394" y="977992"/>
                  <a:pt x="2942783" y="983073"/>
                </a:cubicBezTo>
                <a:cubicBezTo>
                  <a:pt x="2765172" y="988154"/>
                  <a:pt x="2634983" y="942862"/>
                  <a:pt x="2354226" y="983073"/>
                </a:cubicBezTo>
                <a:cubicBezTo>
                  <a:pt x="2073469" y="1023284"/>
                  <a:pt x="2004875" y="949384"/>
                  <a:pt x="1881181" y="983073"/>
                </a:cubicBezTo>
                <a:cubicBezTo>
                  <a:pt x="1757488" y="1016762"/>
                  <a:pt x="1420351" y="975673"/>
                  <a:pt x="1292624" y="983073"/>
                </a:cubicBezTo>
                <a:cubicBezTo>
                  <a:pt x="1164897" y="990473"/>
                  <a:pt x="971230" y="939441"/>
                  <a:pt x="665564" y="983073"/>
                </a:cubicBezTo>
                <a:cubicBezTo>
                  <a:pt x="359898" y="1026705"/>
                  <a:pt x="212988" y="906566"/>
                  <a:pt x="0" y="983073"/>
                </a:cubicBezTo>
                <a:cubicBezTo>
                  <a:pt x="-13389" y="776957"/>
                  <a:pt x="55070" y="699638"/>
                  <a:pt x="0" y="471875"/>
                </a:cubicBezTo>
                <a:cubicBezTo>
                  <a:pt x="-55070" y="244112"/>
                  <a:pt x="33979" y="197071"/>
                  <a:pt x="0" y="0"/>
                </a:cubicBezTo>
                <a:close/>
              </a:path>
              <a:path w="3850370" h="983073" stroke="0" extrusionOk="0">
                <a:moveTo>
                  <a:pt x="0" y="0"/>
                </a:moveTo>
                <a:cubicBezTo>
                  <a:pt x="174814" y="-39434"/>
                  <a:pt x="305980" y="25336"/>
                  <a:pt x="511549" y="0"/>
                </a:cubicBezTo>
                <a:cubicBezTo>
                  <a:pt x="717118" y="-25336"/>
                  <a:pt x="774892" y="21970"/>
                  <a:pt x="946091" y="0"/>
                </a:cubicBezTo>
                <a:cubicBezTo>
                  <a:pt x="1117290" y="-21970"/>
                  <a:pt x="1438837" y="32499"/>
                  <a:pt x="1573151" y="0"/>
                </a:cubicBezTo>
                <a:cubicBezTo>
                  <a:pt x="1707465" y="-32499"/>
                  <a:pt x="1840303" y="8670"/>
                  <a:pt x="2084700" y="0"/>
                </a:cubicBezTo>
                <a:cubicBezTo>
                  <a:pt x="2329097" y="-8670"/>
                  <a:pt x="2403761" y="4396"/>
                  <a:pt x="2596249" y="0"/>
                </a:cubicBezTo>
                <a:cubicBezTo>
                  <a:pt x="2788737" y="-4396"/>
                  <a:pt x="3038307" y="58206"/>
                  <a:pt x="3223310" y="0"/>
                </a:cubicBezTo>
                <a:cubicBezTo>
                  <a:pt x="3408313" y="-58206"/>
                  <a:pt x="3549889" y="15089"/>
                  <a:pt x="3850370" y="0"/>
                </a:cubicBezTo>
                <a:cubicBezTo>
                  <a:pt x="3869145" y="224256"/>
                  <a:pt x="3821758" y="275256"/>
                  <a:pt x="3850370" y="511198"/>
                </a:cubicBezTo>
                <a:cubicBezTo>
                  <a:pt x="3878982" y="747140"/>
                  <a:pt x="3800945" y="800523"/>
                  <a:pt x="3850370" y="983073"/>
                </a:cubicBezTo>
                <a:cubicBezTo>
                  <a:pt x="3754565" y="1022558"/>
                  <a:pt x="3563394" y="932006"/>
                  <a:pt x="3377325" y="983073"/>
                </a:cubicBezTo>
                <a:cubicBezTo>
                  <a:pt x="3191256" y="1034140"/>
                  <a:pt x="2954058" y="969291"/>
                  <a:pt x="2827272" y="983073"/>
                </a:cubicBezTo>
                <a:cubicBezTo>
                  <a:pt x="2700486" y="996855"/>
                  <a:pt x="2489638" y="944546"/>
                  <a:pt x="2315723" y="983073"/>
                </a:cubicBezTo>
                <a:cubicBezTo>
                  <a:pt x="2141808" y="1021600"/>
                  <a:pt x="1836659" y="939914"/>
                  <a:pt x="1688662" y="983073"/>
                </a:cubicBezTo>
                <a:cubicBezTo>
                  <a:pt x="1540665" y="1026232"/>
                  <a:pt x="1252611" y="978628"/>
                  <a:pt x="1061602" y="983073"/>
                </a:cubicBezTo>
                <a:cubicBezTo>
                  <a:pt x="870593" y="987518"/>
                  <a:pt x="687301" y="958214"/>
                  <a:pt x="588557" y="983073"/>
                </a:cubicBezTo>
                <a:cubicBezTo>
                  <a:pt x="489814" y="1007932"/>
                  <a:pt x="222561" y="927869"/>
                  <a:pt x="0" y="983073"/>
                </a:cubicBezTo>
                <a:cubicBezTo>
                  <a:pt x="-29240" y="768365"/>
                  <a:pt x="10772" y="628553"/>
                  <a:pt x="0" y="471875"/>
                </a:cubicBezTo>
                <a:cubicBezTo>
                  <a:pt x="-10772" y="315197"/>
                  <a:pt x="55656" y="147822"/>
                  <a:pt x="0" y="0"/>
                </a:cubicBezTo>
                <a:close/>
              </a:path>
            </a:pathLst>
          </a:custGeom>
          <a:ln w="38100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4" name="Google Shape;151;g245ff388c53_2_210">
            <a:extLst>
              <a:ext uri="{FF2B5EF4-FFF2-40B4-BE49-F238E27FC236}">
                <a16:creationId xmlns:a16="http://schemas.microsoft.com/office/drawing/2014/main" id="{4D8CCED6-1230-FB2E-CDF3-9F3FEB48C98A}"/>
              </a:ext>
            </a:extLst>
          </p:cNvPr>
          <p:cNvSpPr/>
          <p:nvPr/>
        </p:nvSpPr>
        <p:spPr>
          <a:xfrm>
            <a:off x="-21771" y="7470"/>
            <a:ext cx="1861554" cy="1469385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B08F7F4-AA8A-3D57-0B95-9CC2BDEFB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85" y="4733910"/>
            <a:ext cx="9157254" cy="4087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FC45CCF6-05F4-13F7-D130-9698B1D5E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7556" y="4797925"/>
            <a:ext cx="8530459" cy="383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50;g245ff388c53_2_210">
            <a:extLst>
              <a:ext uri="{FF2B5EF4-FFF2-40B4-BE49-F238E27FC236}">
                <a16:creationId xmlns:a16="http://schemas.microsoft.com/office/drawing/2014/main" id="{5820FA2F-A815-F2B2-FA40-4D4FFE199155}"/>
              </a:ext>
            </a:extLst>
          </p:cNvPr>
          <p:cNvSpPr/>
          <p:nvPr/>
        </p:nvSpPr>
        <p:spPr>
          <a:xfrm rot="10799990">
            <a:off x="16316881" y="8701567"/>
            <a:ext cx="1971118" cy="1555869"/>
          </a:xfrm>
          <a:custGeom>
            <a:avLst/>
            <a:gdLst/>
            <a:ahLst/>
            <a:cxnLst/>
            <a:rect l="l" t="t" r="r" b="b"/>
            <a:pathLst>
              <a:path w="1125" h="888" extrusionOk="0">
                <a:moveTo>
                  <a:pt x="0" y="636"/>
                </a:moveTo>
                <a:lnTo>
                  <a:pt x="242" y="888"/>
                </a:lnTo>
                <a:lnTo>
                  <a:pt x="1125" y="0"/>
                </a:lnTo>
                <a:lnTo>
                  <a:pt x="0" y="0"/>
                </a:lnTo>
                <a:lnTo>
                  <a:pt x="0" y="6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</a:pPr>
            <a:endParaRPr sz="2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6980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2451</TotalTime>
  <Words>947</Words>
  <Application>Microsoft Macintosh PowerPoint</Application>
  <PresentationFormat>Custom</PresentationFormat>
  <Paragraphs>136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Times New Roman</vt:lpstr>
      <vt:lpstr>Calibri</vt:lpstr>
      <vt:lpstr>Arial</vt:lpstr>
      <vt:lpstr>Poppins</vt:lpstr>
      <vt:lpstr>Knewave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KenKY_Chi</dc:creator>
  <cp:lastModifiedBy>Bhagyashri Ram Kadam</cp:lastModifiedBy>
  <cp:revision>263</cp:revision>
  <dcterms:modified xsi:type="dcterms:W3CDTF">2023-12-09T05:27:11Z</dcterms:modified>
</cp:coreProperties>
</file>